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664200" cx="10071100"/>
  <p:notesSz cx="6858000" cy="9144000"/>
  <p:embeddedFontLst>
    <p:embeddedFont>
      <p:font typeface="Helvetica Neue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84">
          <p15:clr>
            <a:srgbClr val="A4A3A4"/>
          </p15:clr>
        </p15:guide>
        <p15:guide id="2" pos="3149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ilhSVEIULZRRgmuFKOkIXmIuWs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84" orient="horz"/>
        <p:guide pos="314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7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0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4" name="Google Shape;45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9" name="Google Shape;48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5" name="Google Shape;515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39"/>
          <p:cNvSpPr/>
          <p:nvPr>
            <p:ph idx="2" type="pic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39"/>
          <p:cNvSpPr txBox="1"/>
          <p:nvPr>
            <p:ph idx="1" type="body"/>
          </p:nvPr>
        </p:nvSpPr>
        <p:spPr>
          <a:xfrm>
            <a:off x="694356" y="1701163"/>
            <a:ext cx="3251264" cy="3151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/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31"/>
          <p:cNvSpPr txBox="1"/>
          <p:nvPr>
            <p:ph idx="1" type="body"/>
          </p:nvPr>
        </p:nvSpPr>
        <p:spPr>
          <a:xfrm>
            <a:off x="1260078" y="2978349"/>
            <a:ext cx="7560469" cy="1369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9167584" y="5303757"/>
            <a:ext cx="220000" cy="205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body"/>
          </p:nvPr>
        </p:nvSpPr>
        <p:spPr>
          <a:xfrm>
            <a:off x="1260078" y="2978350"/>
            <a:ext cx="7560469" cy="136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 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/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" type="body"/>
          </p:nvPr>
        </p:nvSpPr>
        <p:spPr>
          <a:xfrm>
            <a:off x="1260078" y="2978349"/>
            <a:ext cx="7560469" cy="1369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3"/>
          <p:cNvSpPr txBox="1"/>
          <p:nvPr>
            <p:ph idx="12" type="sldNum"/>
          </p:nvPr>
        </p:nvSpPr>
        <p:spPr>
          <a:xfrm>
            <a:off x="9167584" y="5303757"/>
            <a:ext cx="220000" cy="205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/>
          <p:nvPr>
            <p:ph type="title"/>
          </p:nvPr>
        </p:nvSpPr>
        <p:spPr>
          <a:xfrm>
            <a:off x="687791" y="1413700"/>
            <a:ext cx="8694542" cy="23587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" type="body"/>
          </p:nvPr>
        </p:nvSpPr>
        <p:spPr>
          <a:xfrm>
            <a:off x="687791" y="3794807"/>
            <a:ext cx="8694542" cy="1240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694356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694356" y="1390073"/>
            <a:ext cx="4264579" cy="681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6"/>
          <p:cNvSpPr txBox="1"/>
          <p:nvPr>
            <p:ph idx="2" type="body"/>
          </p:nvPr>
        </p:nvSpPr>
        <p:spPr>
          <a:xfrm>
            <a:off x="5103316" y="1390073"/>
            <a:ext cx="4285580" cy="681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" type="body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937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1pPr>
            <a:lvl2pPr indent="-3937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2pPr>
            <a:lvl3pPr indent="-3937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3pPr>
            <a:lvl4pPr indent="-3937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4pPr>
            <a:lvl5pPr indent="-3937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2" type="body"/>
          </p:nvPr>
        </p:nvSpPr>
        <p:spPr>
          <a:xfrm>
            <a:off x="694355" y="1701163"/>
            <a:ext cx="3251267" cy="3151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E2E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746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 b="1244" l="17441" r="28777" t="1422"/>
          <a:stretch/>
        </p:blipFill>
        <p:spPr>
          <a:xfrm>
            <a:off x="7232030" y="210"/>
            <a:ext cx="2850993" cy="2830019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 b="1147" l="25641" r="13169" t="7417"/>
          <a:stretch/>
        </p:blipFill>
        <p:spPr>
          <a:xfrm flipH="1">
            <a:off x="4410428" y="2835533"/>
            <a:ext cx="2836686" cy="2828666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394455" y="1517033"/>
            <a:ext cx="4299466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Женское здоровье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 txBox="1"/>
          <p:nvPr>
            <p:ph idx="4294967295" type="body"/>
          </p:nvPr>
        </p:nvSpPr>
        <p:spPr>
          <a:xfrm>
            <a:off x="450728" y="2911691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Три возраста Евы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513080" y="3435467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8" name="Google Shape;58;p1"/>
          <p:cNvGrpSpPr/>
          <p:nvPr/>
        </p:nvGrpSpPr>
        <p:grpSpPr>
          <a:xfrm rot="5400000">
            <a:off x="4411843" y="1868"/>
            <a:ext cx="2832098" cy="2832099"/>
            <a:chOff x="3572759" y="2083324"/>
            <a:chExt cx="3359216" cy="3359217"/>
          </a:xfrm>
        </p:grpSpPr>
        <p:sp>
          <p:nvSpPr>
            <p:cNvPr id="59" name="Google Shape;59;p1"/>
            <p:cNvSpPr/>
            <p:nvPr/>
          </p:nvSpPr>
          <p:spPr>
            <a:xfrm>
              <a:off x="3572759" y="2083325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A8496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 rot="10800000">
              <a:off x="3572759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A8496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descr="Изображение" id="61" name="Google Shape;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080" y="4999662"/>
            <a:ext cx="821682" cy="143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"/>
          <p:cNvGrpSpPr/>
          <p:nvPr/>
        </p:nvGrpSpPr>
        <p:grpSpPr>
          <a:xfrm rot="5400000">
            <a:off x="7242176" y="2832101"/>
            <a:ext cx="2832099" cy="2832099"/>
            <a:chOff x="3572758" y="2083324"/>
            <a:chExt cx="3359217" cy="3359217"/>
          </a:xfrm>
        </p:grpSpPr>
        <p:sp>
          <p:nvSpPr>
            <p:cNvPr id="63" name="Google Shape;63;p1"/>
            <p:cNvSpPr/>
            <p:nvPr/>
          </p:nvSpPr>
          <p:spPr>
            <a:xfrm>
              <a:off x="3572759" y="2083325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A8496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A8496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5" name="Google Shape;65;p1"/>
          <p:cNvSpPr txBox="1"/>
          <p:nvPr/>
        </p:nvSpPr>
        <p:spPr>
          <a:xfrm>
            <a:off x="498160" y="3581638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Материал подготовлен врачом-нутрициологом Еленой Мановска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1509" y="994160"/>
            <a:ext cx="491702" cy="613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442830" y="5186183"/>
            <a:ext cx="9399674" cy="461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* ПМС (предменструальный синдром) – это реально существующий синдром, наличие которого определятся при медицинском обследовании.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198930" y="1734441"/>
            <a:ext cx="3190985" cy="1446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Снижение энергии и сонливость, плохое настроение или нервозность, повышенный аппетит, задержка жидкостей в тканях.</a:t>
            </a:r>
            <a:endParaRPr/>
          </a:p>
        </p:txBody>
      </p:sp>
      <p:grpSp>
        <p:nvGrpSpPr>
          <p:cNvPr id="218" name="Google Shape;218;p10"/>
          <p:cNvGrpSpPr/>
          <p:nvPr/>
        </p:nvGrpSpPr>
        <p:grpSpPr>
          <a:xfrm>
            <a:off x="92883" y="3864138"/>
            <a:ext cx="4292145" cy="466961"/>
            <a:chOff x="-1241582" y="-466944"/>
            <a:chExt cx="4292143" cy="466961"/>
          </a:xfrm>
        </p:grpSpPr>
        <p:cxnSp>
          <p:nvCxnSpPr>
            <p:cNvPr id="219" name="Google Shape;219;p10"/>
            <p:cNvCxnSpPr/>
            <p:nvPr/>
          </p:nvCxnSpPr>
          <p:spPr>
            <a:xfrm flipH="1" rot="10800000">
              <a:off x="2341123" y="-466944"/>
              <a:ext cx="709438" cy="466958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20" name="Google Shape;220;p10"/>
            <p:cNvCxnSpPr/>
            <p:nvPr/>
          </p:nvCxnSpPr>
          <p:spPr>
            <a:xfrm>
              <a:off x="-1241582" y="14"/>
              <a:ext cx="3599998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1" name="Google Shape;221;p10"/>
          <p:cNvGrpSpPr/>
          <p:nvPr/>
        </p:nvGrpSpPr>
        <p:grpSpPr>
          <a:xfrm flipH="1">
            <a:off x="6088706" y="3419858"/>
            <a:ext cx="3845075" cy="340729"/>
            <a:chOff x="-1094765" y="-382657"/>
            <a:chExt cx="3845073" cy="340729"/>
          </a:xfrm>
        </p:grpSpPr>
        <p:cxnSp>
          <p:nvCxnSpPr>
            <p:cNvPr id="222" name="Google Shape;222;p10"/>
            <p:cNvCxnSpPr/>
            <p:nvPr/>
          </p:nvCxnSpPr>
          <p:spPr>
            <a:xfrm flipH="1" rot="10800000">
              <a:off x="1959427" y="-382657"/>
              <a:ext cx="790881" cy="340712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23" name="Google Shape;223;p10"/>
            <p:cNvCxnSpPr/>
            <p:nvPr/>
          </p:nvCxnSpPr>
          <p:spPr>
            <a:xfrm>
              <a:off x="-1094765" y="-41931"/>
              <a:ext cx="3059998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descr="Изображение" id="224" name="Google Shape;22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3563" y="391635"/>
            <a:ext cx="821682" cy="143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10"/>
          <p:cNvGrpSpPr/>
          <p:nvPr/>
        </p:nvGrpSpPr>
        <p:grpSpPr>
          <a:xfrm>
            <a:off x="93936" y="1693395"/>
            <a:ext cx="4575382" cy="960822"/>
            <a:chOff x="-1355536" y="0"/>
            <a:chExt cx="4575380" cy="960821"/>
          </a:xfrm>
        </p:grpSpPr>
        <p:cxnSp>
          <p:nvCxnSpPr>
            <p:cNvPr id="226" name="Google Shape;226;p10"/>
            <p:cNvCxnSpPr/>
            <p:nvPr/>
          </p:nvCxnSpPr>
          <p:spPr>
            <a:xfrm>
              <a:off x="1959425" y="0"/>
              <a:ext cx="1260419" cy="960821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27" name="Google Shape;227;p10"/>
            <p:cNvCxnSpPr/>
            <p:nvPr/>
          </p:nvCxnSpPr>
          <p:spPr>
            <a:xfrm>
              <a:off x="-1355536" y="14"/>
              <a:ext cx="3311999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8" name="Google Shape;228;p10"/>
          <p:cNvGrpSpPr/>
          <p:nvPr/>
        </p:nvGrpSpPr>
        <p:grpSpPr>
          <a:xfrm flipH="1">
            <a:off x="5367416" y="1514547"/>
            <a:ext cx="4528488" cy="1148558"/>
            <a:chOff x="-891666" y="13"/>
            <a:chExt cx="4528486" cy="1148557"/>
          </a:xfrm>
        </p:grpSpPr>
        <p:cxnSp>
          <p:nvCxnSpPr>
            <p:cNvPr id="229" name="Google Shape;229;p10"/>
            <p:cNvCxnSpPr/>
            <p:nvPr/>
          </p:nvCxnSpPr>
          <p:spPr>
            <a:xfrm>
              <a:off x="2384334" y="13"/>
              <a:ext cx="1252486" cy="1148557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30" name="Google Shape;230;p10"/>
            <p:cNvCxnSpPr/>
            <p:nvPr/>
          </p:nvCxnSpPr>
          <p:spPr>
            <a:xfrm>
              <a:off x="-891666" y="14"/>
              <a:ext cx="3275999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31" name="Google Shape;231;p10"/>
          <p:cNvSpPr txBox="1"/>
          <p:nvPr/>
        </p:nvSpPr>
        <p:spPr>
          <a:xfrm>
            <a:off x="7041250" y="913438"/>
            <a:ext cx="2739886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Фаза I. 1 – 7 дни</a:t>
            </a:r>
            <a:b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Рост эстрогена</a:t>
            </a:r>
            <a:endParaRPr b="0" i="0" sz="16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7458187" y="3124089"/>
            <a:ext cx="2331338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Фаза II. 8 – 14 дни</a:t>
            </a:r>
            <a:b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Доминанта эстрогена</a:t>
            </a:r>
            <a:endParaRPr b="0" i="0" sz="16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215291" y="3480685"/>
            <a:ext cx="3505334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Фаза III. 15 – 21 дни</a:t>
            </a:r>
            <a:b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Снижение эстрогена,</a:t>
            </a:r>
            <a:b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рост прогестерона</a:t>
            </a:r>
            <a:endParaRPr b="0" i="0" sz="16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"/>
          <p:cNvSpPr txBox="1"/>
          <p:nvPr/>
        </p:nvSpPr>
        <p:spPr>
          <a:xfrm>
            <a:off x="190410" y="1074661"/>
            <a:ext cx="3243415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Фаза IV. 22 – 28* дни</a:t>
            </a:r>
            <a:b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Доминанта прогестерона</a:t>
            </a:r>
            <a:endParaRPr b="0" i="0" sz="16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0"/>
          <p:cNvCxnSpPr/>
          <p:nvPr/>
        </p:nvCxnSpPr>
        <p:spPr>
          <a:xfrm rot="10800000">
            <a:off x="345836" y="5145153"/>
            <a:ext cx="9396000" cy="1"/>
          </a:xfrm>
          <a:prstGeom prst="straightConnector1">
            <a:avLst/>
          </a:prstGeom>
          <a:noFill/>
          <a:ln cap="flat" cmpd="sng" w="12700">
            <a:solidFill>
              <a:srgbClr val="E2BCC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6" name="Google Shape;236;p10"/>
          <p:cNvPicPr preferRelativeResize="0"/>
          <p:nvPr/>
        </p:nvPicPr>
        <p:blipFill rotWithShape="1">
          <a:blip r:embed="rId4">
            <a:alphaModFix/>
          </a:blip>
          <a:srcRect b="10752" l="41326" r="9032" t="5203"/>
          <a:stretch/>
        </p:blipFill>
        <p:spPr>
          <a:xfrm>
            <a:off x="3559872" y="1350813"/>
            <a:ext cx="2952000" cy="295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7" name="Google Shape;237;p10"/>
          <p:cNvSpPr txBox="1"/>
          <p:nvPr/>
        </p:nvSpPr>
        <p:spPr>
          <a:xfrm>
            <a:off x="6550206" y="1561615"/>
            <a:ext cx="3474103" cy="1175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С </a:t>
            </a:r>
            <a:r>
              <a:rPr b="1" i="0" lang="ru-RU" sz="1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3-го дня</a:t>
            </a:r>
            <a:r>
              <a:rPr b="0" i="0" lang="ru-RU" sz="1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цикла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восстанавливается работоспособность, бодрость и энергичность, быстрота реакций.</a:t>
            </a:r>
            <a:endParaRPr b="0" i="0" sz="16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0"/>
          <p:cNvSpPr txBox="1"/>
          <p:nvPr/>
        </p:nvSpPr>
        <p:spPr>
          <a:xfrm>
            <a:off x="6264384" y="3762596"/>
            <a:ext cx="3806716" cy="1175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Уровень гормонов приходит в норму, настроение улучшается, самочувствие и энергия находятся на пике. В </a:t>
            </a: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13-15 дни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возможен</a:t>
            </a: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спад энергии.</a:t>
            </a:r>
            <a:endParaRPr b="0" i="0" sz="16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290608" y="4324072"/>
            <a:ext cx="4197103" cy="63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Хорошее самочувствие и настроение. Хороший аппетит. Энергичность.</a:t>
            </a:r>
            <a:endParaRPr b="0" i="0" sz="16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0"/>
          <p:cNvSpPr txBox="1"/>
          <p:nvPr/>
        </p:nvSpPr>
        <p:spPr>
          <a:xfrm>
            <a:off x="535778" y="311835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Цикл и настроение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/>
          <p:nvPr/>
        </p:nvSpPr>
        <p:spPr>
          <a:xfrm>
            <a:off x="257921" y="4995658"/>
            <a:ext cx="963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ru-RU" sz="1200">
                <a:solidFill>
                  <a:srgbClr val="161616"/>
                </a:solidFill>
              </a:rPr>
              <a:t>Например, незначительное с</a:t>
            </a: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нижение иммунитета</a:t>
            </a:r>
            <a:r>
              <a:rPr lang="ru-RU" sz="1200">
                <a:solidFill>
                  <a:srgbClr val="161616"/>
                </a:solidFill>
              </a:rPr>
              <a:t> или </a:t>
            </a: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изменение кислотно-щелочного баланса среды</a:t>
            </a:r>
            <a:r>
              <a:rPr lang="ru-RU" sz="1200">
                <a:solidFill>
                  <a:srgbClr val="161616"/>
                </a:solidFill>
              </a:rPr>
              <a:t> бывает достаточно, чтобы </a:t>
            </a:r>
            <a:r>
              <a:rPr lang="ru-RU" sz="1200">
                <a:solidFill>
                  <a:srgbClr val="161616"/>
                </a:solidFill>
              </a:rPr>
              <a:t>условно-патогенные микроорганизмы спровоцировали развитие заболеваний.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46" name="Google Shape;2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6865" y="431290"/>
            <a:ext cx="821682" cy="143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11"/>
          <p:cNvGrpSpPr/>
          <p:nvPr/>
        </p:nvGrpSpPr>
        <p:grpSpPr>
          <a:xfrm>
            <a:off x="311620" y="3148514"/>
            <a:ext cx="4547967" cy="351295"/>
            <a:chOff x="-1147762" y="363996"/>
            <a:chExt cx="4547965" cy="351293"/>
          </a:xfrm>
        </p:grpSpPr>
        <p:cxnSp>
          <p:nvCxnSpPr>
            <p:cNvPr id="248" name="Google Shape;248;p11"/>
            <p:cNvCxnSpPr/>
            <p:nvPr/>
          </p:nvCxnSpPr>
          <p:spPr>
            <a:xfrm flipH="1" rot="10800000">
              <a:off x="1959426" y="363996"/>
              <a:ext cx="1440777" cy="35129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49" name="Google Shape;249;p11"/>
            <p:cNvCxnSpPr/>
            <p:nvPr/>
          </p:nvCxnSpPr>
          <p:spPr>
            <a:xfrm flipH="1" rot="10800000">
              <a:off x="-1147762" y="709872"/>
              <a:ext cx="3131999" cy="5417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0" name="Google Shape;250;p11"/>
          <p:cNvSpPr txBox="1"/>
          <p:nvPr/>
        </p:nvSpPr>
        <p:spPr>
          <a:xfrm>
            <a:off x="927328" y="3046873"/>
            <a:ext cx="1899893" cy="461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Симбиоты</a:t>
            </a:r>
            <a:endParaRPr b="1" i="0" sz="24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11"/>
          <p:cNvGrpSpPr/>
          <p:nvPr/>
        </p:nvGrpSpPr>
        <p:grpSpPr>
          <a:xfrm>
            <a:off x="5652701" y="1811235"/>
            <a:ext cx="4276632" cy="702586"/>
            <a:chOff x="18851" y="-1"/>
            <a:chExt cx="4276631" cy="702585"/>
          </a:xfrm>
        </p:grpSpPr>
        <p:cxnSp>
          <p:nvCxnSpPr>
            <p:cNvPr id="252" name="Google Shape;252;p11"/>
            <p:cNvCxnSpPr/>
            <p:nvPr/>
          </p:nvCxnSpPr>
          <p:spPr>
            <a:xfrm flipH="1">
              <a:off x="18851" y="-1"/>
              <a:ext cx="1042439" cy="702585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53" name="Google Shape;253;p11"/>
            <p:cNvCxnSpPr/>
            <p:nvPr/>
          </p:nvCxnSpPr>
          <p:spPr>
            <a:xfrm flipH="1">
              <a:off x="1055483" y="14"/>
              <a:ext cx="3239999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4" name="Google Shape;254;p11"/>
          <p:cNvSpPr txBox="1"/>
          <p:nvPr/>
        </p:nvSpPr>
        <p:spPr>
          <a:xfrm>
            <a:off x="6616573" y="996696"/>
            <a:ext cx="3793519" cy="830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Условно-патогенные микроорганизмы</a:t>
            </a:r>
            <a:endParaRPr b="1" i="0" sz="24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11"/>
          <p:cNvGrpSpPr/>
          <p:nvPr/>
        </p:nvGrpSpPr>
        <p:grpSpPr>
          <a:xfrm>
            <a:off x="4942362" y="3348490"/>
            <a:ext cx="4468495" cy="761111"/>
            <a:chOff x="-245011" y="-761093"/>
            <a:chExt cx="4468493" cy="761110"/>
          </a:xfrm>
        </p:grpSpPr>
        <p:cxnSp>
          <p:nvCxnSpPr>
            <p:cNvPr id="256" name="Google Shape;256;p11"/>
            <p:cNvCxnSpPr/>
            <p:nvPr/>
          </p:nvCxnSpPr>
          <p:spPr>
            <a:xfrm rot="10800000">
              <a:off x="-245011" y="-761093"/>
              <a:ext cx="1306300" cy="761090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257" name="Google Shape;257;p11"/>
            <p:cNvCxnSpPr/>
            <p:nvPr/>
          </p:nvCxnSpPr>
          <p:spPr>
            <a:xfrm flipH="1">
              <a:off x="1055483" y="14"/>
              <a:ext cx="3167999" cy="3"/>
            </a:xfrm>
            <a:prstGeom prst="straightConnector1">
              <a:avLst/>
            </a:prstGeom>
            <a:noFill/>
            <a:ln cap="flat" cmpd="sng" w="12700">
              <a:solidFill>
                <a:srgbClr val="16161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8" name="Google Shape;258;p11"/>
          <p:cNvSpPr txBox="1"/>
          <p:nvPr/>
        </p:nvSpPr>
        <p:spPr>
          <a:xfrm>
            <a:off x="6303398" y="3640350"/>
            <a:ext cx="3793519" cy="461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Патогены</a:t>
            </a:r>
            <a:endParaRPr b="1" i="0" sz="24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345176" y="1274063"/>
            <a:ext cx="4057809" cy="1446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Микрофлора</a:t>
            </a: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это состав микроорганизмов, проживающих в организме человека. Места их локации: ЖКТ, кожа, дыхательные пути, рот, мочеполовая система.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 txBox="1"/>
          <p:nvPr/>
        </p:nvSpPr>
        <p:spPr>
          <a:xfrm>
            <a:off x="496327" y="440434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Микрофлора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 txBox="1"/>
          <p:nvPr/>
        </p:nvSpPr>
        <p:spPr>
          <a:xfrm>
            <a:off x="257922" y="3512974"/>
            <a:ext cx="3955084" cy="1175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Дружественные для организма микроорганизмы: защищают о патогенов, помогают пищеварению, синтезируют питательные вещества.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/>
          <p:nvPr/>
        </p:nvSpPr>
        <p:spPr>
          <a:xfrm>
            <a:off x="6705735" y="1819372"/>
            <a:ext cx="3176481" cy="1446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 определенных условиях* могут покидать место своей локации, перемещаться по организму, провоцируя этим развитие заболеваний.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6242857" y="4124955"/>
            <a:ext cx="3215690" cy="634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Вредные для здоровья человека  микроорганизмы.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" name="Google Shape;264;p11"/>
          <p:cNvCxnSpPr/>
          <p:nvPr/>
        </p:nvCxnSpPr>
        <p:spPr>
          <a:xfrm flipH="1">
            <a:off x="326938" y="4957821"/>
            <a:ext cx="9321328" cy="6955"/>
          </a:xfrm>
          <a:prstGeom prst="straightConnector1">
            <a:avLst/>
          </a:prstGeom>
          <a:noFill/>
          <a:ln cap="flat" cmpd="sng" w="12700">
            <a:solidFill>
              <a:srgbClr val="E2BCC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5" name="Google Shape;265;p11"/>
          <p:cNvPicPr preferRelativeResize="0"/>
          <p:nvPr/>
        </p:nvPicPr>
        <p:blipFill rotWithShape="1">
          <a:blip r:embed="rId4">
            <a:alphaModFix/>
          </a:blip>
          <a:srcRect b="3246" l="3465" r="29617" t="5457"/>
          <a:stretch/>
        </p:blipFill>
        <p:spPr>
          <a:xfrm flipH="1">
            <a:off x="4005305" y="1860955"/>
            <a:ext cx="2403846" cy="240384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6" name="Google Shape;266;p11"/>
          <p:cNvSpPr/>
          <p:nvPr/>
        </p:nvSpPr>
        <p:spPr>
          <a:xfrm>
            <a:off x="6288895" y="-269112"/>
            <a:ext cx="725073" cy="725073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5268756" y="482067"/>
            <a:ext cx="453783" cy="453783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/>
          <p:nvPr/>
        </p:nvSpPr>
        <p:spPr>
          <a:xfrm>
            <a:off x="5435730" y="1556767"/>
            <a:ext cx="4353744" cy="3319960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3" name="Google Shape;27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490" y="2396886"/>
            <a:ext cx="1514146" cy="151414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2"/>
          <p:cNvSpPr/>
          <p:nvPr/>
        </p:nvSpPr>
        <p:spPr>
          <a:xfrm>
            <a:off x="631419" y="1570035"/>
            <a:ext cx="4591572" cy="3319960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275" name="Google Shape;27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48904" y="260090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2"/>
          <p:cNvSpPr/>
          <p:nvPr/>
        </p:nvSpPr>
        <p:spPr>
          <a:xfrm>
            <a:off x="4324727" y="-3234777"/>
            <a:ext cx="3887569" cy="3887567"/>
          </a:xfrm>
          <a:prstGeom prst="ellipse">
            <a:avLst/>
          </a:prstGeom>
          <a:noFill/>
          <a:ln cap="flat" cmpd="sng" w="723900">
            <a:solidFill>
              <a:srgbClr val="A8496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7" name="Google Shape;277;p12"/>
          <p:cNvCxnSpPr/>
          <p:nvPr/>
        </p:nvCxnSpPr>
        <p:spPr>
          <a:xfrm>
            <a:off x="7083809" y="2550818"/>
            <a:ext cx="900000" cy="1"/>
          </a:xfrm>
          <a:prstGeom prst="straightConnector1">
            <a:avLst/>
          </a:prstGeom>
          <a:noFill/>
          <a:ln cap="flat" cmpd="sng" w="25400">
            <a:solidFill>
              <a:srgbClr val="A8496E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78" name="Google Shape;278;p12"/>
          <p:cNvCxnSpPr/>
          <p:nvPr/>
        </p:nvCxnSpPr>
        <p:spPr>
          <a:xfrm>
            <a:off x="7081372" y="2942859"/>
            <a:ext cx="756000" cy="1"/>
          </a:xfrm>
          <a:prstGeom prst="straightConnector1">
            <a:avLst/>
          </a:prstGeom>
          <a:noFill/>
          <a:ln cap="flat" cmpd="sng" w="25400">
            <a:solidFill>
              <a:srgbClr val="A8496E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79" name="Google Shape;279;p12"/>
          <p:cNvCxnSpPr/>
          <p:nvPr/>
        </p:nvCxnSpPr>
        <p:spPr>
          <a:xfrm>
            <a:off x="7091882" y="3354091"/>
            <a:ext cx="756000" cy="1"/>
          </a:xfrm>
          <a:prstGeom prst="straightConnector1">
            <a:avLst/>
          </a:prstGeom>
          <a:noFill/>
          <a:ln cap="flat" cmpd="sng" w="25400">
            <a:solidFill>
              <a:srgbClr val="A8496E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80" name="Google Shape;280;p12"/>
          <p:cNvSpPr txBox="1"/>
          <p:nvPr/>
        </p:nvSpPr>
        <p:spPr>
          <a:xfrm>
            <a:off x="5552536" y="2377318"/>
            <a:ext cx="1343691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L. crispatus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2"/>
          <p:cNvSpPr txBox="1"/>
          <p:nvPr/>
        </p:nvSpPr>
        <p:spPr>
          <a:xfrm>
            <a:off x="5548236" y="2766705"/>
            <a:ext cx="1333248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L. gasseri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 txBox="1"/>
          <p:nvPr/>
        </p:nvSpPr>
        <p:spPr>
          <a:xfrm>
            <a:off x="5741246" y="3179428"/>
            <a:ext cx="1112647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L. iners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520567" y="944867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женское здоровье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12"/>
          <p:cNvCxnSpPr/>
          <p:nvPr/>
        </p:nvCxnSpPr>
        <p:spPr>
          <a:xfrm>
            <a:off x="7089241" y="3748323"/>
            <a:ext cx="900000" cy="1"/>
          </a:xfrm>
          <a:prstGeom prst="straightConnector1">
            <a:avLst/>
          </a:prstGeom>
          <a:noFill/>
          <a:ln cap="flat" cmpd="sng" w="25400">
            <a:solidFill>
              <a:srgbClr val="A8496E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85" name="Google Shape;285;p12"/>
          <p:cNvSpPr txBox="1"/>
          <p:nvPr/>
        </p:nvSpPr>
        <p:spPr>
          <a:xfrm>
            <a:off x="5782239" y="3566031"/>
            <a:ext cx="1112647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L. jensenii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2"/>
          <p:cNvSpPr/>
          <p:nvPr/>
        </p:nvSpPr>
        <p:spPr>
          <a:xfrm>
            <a:off x="-259259" y="4016224"/>
            <a:ext cx="639171" cy="639171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12"/>
          <p:cNvSpPr txBox="1"/>
          <p:nvPr/>
        </p:nvSpPr>
        <p:spPr>
          <a:xfrm>
            <a:off x="496327" y="440434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Микрофлора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2"/>
          <p:cNvSpPr txBox="1"/>
          <p:nvPr/>
        </p:nvSpPr>
        <p:spPr>
          <a:xfrm>
            <a:off x="1056637" y="1806249"/>
            <a:ext cx="3867578" cy="280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В микробиоте внутренних органов женской системы преобладают лактобактерии (Lactobacillus). Они окисляют среду обитания и  тем самым подавляют рост патогенных микроорганизмов. Ее здоровье тесно связано со здоровьем микробиоты кишечника. Поэтому поддержка здоровья кишечника укрепляет и здоровье женской системы.</a:t>
            </a:r>
            <a:endParaRPr/>
          </a:p>
        </p:txBody>
      </p:sp>
      <p:sp>
        <p:nvSpPr>
          <p:cNvPr id="289" name="Google Shape;289;p12"/>
          <p:cNvSpPr txBox="1"/>
          <p:nvPr/>
        </p:nvSpPr>
        <p:spPr>
          <a:xfrm>
            <a:off x="257921" y="5135402"/>
            <a:ext cx="9632314" cy="461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* Микробиота внутренних органов женской половой системы связана с микробиотой кишечника в сил</a:t>
            </a:r>
            <a:r>
              <a:rPr lang="ru-RU" sz="1200">
                <a:solidFill>
                  <a:srgbClr val="161616"/>
                </a:solidFill>
              </a:rPr>
              <a:t>у</a:t>
            </a: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близкого расположения этих органов друг к другу.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12"/>
          <p:cNvCxnSpPr/>
          <p:nvPr/>
        </p:nvCxnSpPr>
        <p:spPr>
          <a:xfrm flipH="1">
            <a:off x="326938" y="5039097"/>
            <a:ext cx="9321328" cy="6955"/>
          </a:xfrm>
          <a:prstGeom prst="straightConnector1">
            <a:avLst/>
          </a:prstGeom>
          <a:noFill/>
          <a:ln cap="flat" cmpd="sng" w="12700">
            <a:solidFill>
              <a:srgbClr val="E2BCC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/>
          <p:nvPr/>
        </p:nvSpPr>
        <p:spPr>
          <a:xfrm>
            <a:off x="257986" y="247533"/>
            <a:ext cx="7494251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7978564" y="298106"/>
            <a:ext cx="5067987" cy="5067988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13"/>
          <p:cNvSpPr txBox="1"/>
          <p:nvPr>
            <p:ph idx="4294967295" type="title"/>
          </p:nvPr>
        </p:nvSpPr>
        <p:spPr>
          <a:xfrm>
            <a:off x="617921" y="385280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Границы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/>
          <p:nvPr/>
        </p:nvSpPr>
        <p:spPr>
          <a:xfrm>
            <a:off x="630188" y="1502592"/>
            <a:ext cx="1004471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13"/>
          <p:cNvSpPr/>
          <p:nvPr/>
        </p:nvSpPr>
        <p:spPr>
          <a:xfrm>
            <a:off x="3616747" y="2751848"/>
            <a:ext cx="1004471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13"/>
          <p:cNvSpPr/>
          <p:nvPr/>
        </p:nvSpPr>
        <p:spPr>
          <a:xfrm>
            <a:off x="630187" y="2733486"/>
            <a:ext cx="1004471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1749392" y="4205050"/>
            <a:ext cx="1912739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Психические навыки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1735467" y="2857587"/>
            <a:ext cx="1818784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Уровень физической нагрузки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13"/>
          <p:cNvSpPr txBox="1"/>
          <p:nvPr/>
        </p:nvSpPr>
        <p:spPr>
          <a:xfrm>
            <a:off x="4741308" y="1681741"/>
            <a:ext cx="1818784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Социальное благополучие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13"/>
          <p:cNvSpPr/>
          <p:nvPr/>
        </p:nvSpPr>
        <p:spPr>
          <a:xfrm>
            <a:off x="3622105" y="1479161"/>
            <a:ext cx="1004470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13"/>
          <p:cNvSpPr txBox="1"/>
          <p:nvPr/>
        </p:nvSpPr>
        <p:spPr>
          <a:xfrm>
            <a:off x="4715908" y="2941674"/>
            <a:ext cx="1702351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Уровень стресса женщины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13"/>
          <p:cNvSpPr txBox="1"/>
          <p:nvPr/>
        </p:nvSpPr>
        <p:spPr>
          <a:xfrm>
            <a:off x="1749392" y="1719317"/>
            <a:ext cx="1818785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Физиологическое здоровье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13"/>
          <p:cNvSpPr txBox="1"/>
          <p:nvPr/>
        </p:nvSpPr>
        <p:spPr>
          <a:xfrm>
            <a:off x="4717233" y="4122877"/>
            <a:ext cx="1877277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Степень реализации потребностей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13"/>
          <p:cNvSpPr/>
          <p:nvPr/>
        </p:nvSpPr>
        <p:spPr>
          <a:xfrm>
            <a:off x="656192" y="4003509"/>
            <a:ext cx="1004470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13"/>
          <p:cNvSpPr/>
          <p:nvPr/>
        </p:nvSpPr>
        <p:spPr>
          <a:xfrm>
            <a:off x="3583024" y="4044690"/>
            <a:ext cx="1004470" cy="1004471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670" y="1647215"/>
            <a:ext cx="728973" cy="72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2225" y="2949863"/>
            <a:ext cx="600975" cy="6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802074" y="1617819"/>
            <a:ext cx="668215" cy="66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1207" y="4188116"/>
            <a:ext cx="627166" cy="62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7">
            <a:alphaModFix/>
          </a:blip>
          <a:srcRect b="-375" l="-11275" r="11275" t="376"/>
          <a:stretch/>
        </p:blipFill>
        <p:spPr>
          <a:xfrm flipH="1">
            <a:off x="7970014" y="297294"/>
            <a:ext cx="5068800" cy="506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7007" y="2904935"/>
            <a:ext cx="690829" cy="69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49424" y="4205050"/>
            <a:ext cx="607702" cy="607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3"/>
          <p:cNvSpPr txBox="1"/>
          <p:nvPr/>
        </p:nvSpPr>
        <p:spPr>
          <a:xfrm>
            <a:off x="617921" y="934870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эмоционального баланса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4"/>
          <p:cNvPicPr preferRelativeResize="0"/>
          <p:nvPr/>
        </p:nvPicPr>
        <p:blipFill rotWithShape="1">
          <a:blip r:embed="rId3">
            <a:alphaModFix/>
          </a:blip>
          <a:srcRect b="12807" l="21897" r="33716" t="12941"/>
          <a:stretch/>
        </p:blipFill>
        <p:spPr>
          <a:xfrm flipH="1">
            <a:off x="4926750" y="-1"/>
            <a:ext cx="5144352" cy="5662225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323" name="Google Shape;323;p14"/>
          <p:cNvSpPr txBox="1"/>
          <p:nvPr>
            <p:ph idx="1" type="body"/>
          </p:nvPr>
        </p:nvSpPr>
        <p:spPr>
          <a:xfrm>
            <a:off x="445477" y="2898838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женском здоровье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4"/>
          <p:cNvSpPr/>
          <p:nvPr/>
        </p:nvSpPr>
        <p:spPr>
          <a:xfrm>
            <a:off x="487680" y="3435467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325" name="Google Shape;32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041" y="470743"/>
            <a:ext cx="1398541" cy="24502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4"/>
          <p:cNvSpPr txBox="1"/>
          <p:nvPr/>
        </p:nvSpPr>
        <p:spPr>
          <a:xfrm>
            <a:off x="127401" y="2020650"/>
            <a:ext cx="55608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Точки опоры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"/>
          <p:cNvSpPr txBox="1"/>
          <p:nvPr>
            <p:ph idx="4294967295" type="title"/>
          </p:nvPr>
        </p:nvSpPr>
        <p:spPr>
          <a:xfrm>
            <a:off x="760145" y="638488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Три возраста Евы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332" name="Google Shape;3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5"/>
          <p:cNvSpPr/>
          <p:nvPr/>
        </p:nvSpPr>
        <p:spPr>
          <a:xfrm>
            <a:off x="792452" y="1906696"/>
            <a:ext cx="8626641" cy="2491203"/>
          </a:xfrm>
          <a:prstGeom prst="roundRect">
            <a:avLst>
              <a:gd fmla="val 858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4" name="Google Shape;334;p15"/>
          <p:cNvCxnSpPr/>
          <p:nvPr/>
        </p:nvCxnSpPr>
        <p:spPr>
          <a:xfrm>
            <a:off x="2774337" y="2832015"/>
            <a:ext cx="1345626" cy="4"/>
          </a:xfrm>
          <a:prstGeom prst="straightConnector1">
            <a:avLst/>
          </a:prstGeom>
          <a:noFill/>
          <a:ln cap="flat" cmpd="sng" w="12700">
            <a:solidFill>
              <a:srgbClr val="161616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335" name="Google Shape;335;p15"/>
          <p:cNvSpPr/>
          <p:nvPr/>
        </p:nvSpPr>
        <p:spPr>
          <a:xfrm>
            <a:off x="1162050" y="2182916"/>
            <a:ext cx="1270000" cy="1270005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15"/>
          <p:cNvSpPr/>
          <p:nvPr/>
        </p:nvSpPr>
        <p:spPr>
          <a:xfrm>
            <a:off x="4413250" y="2201716"/>
            <a:ext cx="1270000" cy="1270000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5"/>
          <p:cNvSpPr/>
          <p:nvPr/>
        </p:nvSpPr>
        <p:spPr>
          <a:xfrm>
            <a:off x="7739260" y="2174450"/>
            <a:ext cx="1270005" cy="1270005"/>
          </a:xfrm>
          <a:prstGeom prst="ellipse">
            <a:avLst/>
          </a:prstGeom>
          <a:noFill/>
          <a:ln cap="flat" cmpd="sng" w="19050">
            <a:solidFill>
              <a:srgbClr val="16161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15"/>
          <p:cNvSpPr txBox="1"/>
          <p:nvPr/>
        </p:nvSpPr>
        <p:spPr>
          <a:xfrm>
            <a:off x="817463" y="3335445"/>
            <a:ext cx="1949183" cy="1055674"/>
          </a:xfrm>
          <a:prstGeom prst="rect">
            <a:avLst/>
          </a:prstGeom>
          <a:noFill/>
          <a:ln>
            <a:noFill/>
          </a:ln>
        </p:spPr>
        <p:txBody>
          <a:bodyPr anchorCtr="0" anchor="b" bIns="184900" lIns="184900" spcFirstLastPara="1" rIns="184900" wrap="square" tIns="1849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Созревание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 txBox="1"/>
          <p:nvPr/>
        </p:nvSpPr>
        <p:spPr>
          <a:xfrm>
            <a:off x="3247290" y="3368041"/>
            <a:ext cx="3531242" cy="622735"/>
          </a:xfrm>
          <a:prstGeom prst="rect">
            <a:avLst/>
          </a:prstGeom>
          <a:noFill/>
          <a:ln>
            <a:noFill/>
          </a:ln>
        </p:spPr>
        <p:txBody>
          <a:bodyPr anchorCtr="0" anchor="b" bIns="184900" lIns="184900" spcFirstLastPara="1" rIns="184900" wrap="square" tIns="1849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Репродуктивный период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7394785" y="3372027"/>
            <a:ext cx="1949184" cy="622735"/>
          </a:xfrm>
          <a:prstGeom prst="rect">
            <a:avLst/>
          </a:prstGeom>
          <a:noFill/>
          <a:ln>
            <a:noFill/>
          </a:ln>
        </p:spPr>
        <p:txBody>
          <a:bodyPr anchorCtr="0" anchor="b" bIns="184900" lIns="184900" spcFirstLastPara="1" rIns="184900" wrap="square" tIns="1849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Менопауза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15"/>
          <p:cNvCxnSpPr/>
          <p:nvPr/>
        </p:nvCxnSpPr>
        <p:spPr>
          <a:xfrm>
            <a:off x="6051350" y="2841415"/>
            <a:ext cx="1345626" cy="1"/>
          </a:xfrm>
          <a:prstGeom prst="straightConnector1">
            <a:avLst/>
          </a:prstGeom>
          <a:noFill/>
          <a:ln cap="flat" cmpd="sng" w="12700">
            <a:solidFill>
              <a:srgbClr val="161616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342" name="Google Shape;342;p15"/>
          <p:cNvSpPr/>
          <p:nvPr/>
        </p:nvSpPr>
        <p:spPr>
          <a:xfrm>
            <a:off x="5326508" y="-1745587"/>
            <a:ext cx="2795308" cy="2795308"/>
          </a:xfrm>
          <a:prstGeom prst="ellipse">
            <a:avLst/>
          </a:prstGeom>
          <a:noFill/>
          <a:ln cap="flat" cmpd="sng" w="508000">
            <a:solidFill>
              <a:srgbClr val="A8496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15"/>
          <p:cNvSpPr/>
          <p:nvPr/>
        </p:nvSpPr>
        <p:spPr>
          <a:xfrm>
            <a:off x="8680624" y="977453"/>
            <a:ext cx="639171" cy="639171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15"/>
          <p:cNvSpPr/>
          <p:nvPr/>
        </p:nvSpPr>
        <p:spPr>
          <a:xfrm>
            <a:off x="2877294" y="5011694"/>
            <a:ext cx="4316512" cy="4316511"/>
          </a:xfrm>
          <a:prstGeom prst="ellipse">
            <a:avLst/>
          </a:prstGeom>
          <a:solidFill>
            <a:srgbClr val="A8496E"/>
          </a:solidFill>
          <a:ln cap="flat" cmpd="sng" w="12700">
            <a:solidFill>
              <a:srgbClr val="A8496E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15"/>
          <p:cNvSpPr txBox="1"/>
          <p:nvPr/>
        </p:nvSpPr>
        <p:spPr>
          <a:xfrm>
            <a:off x="1151566" y="3784154"/>
            <a:ext cx="1203046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10 – 18 лет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4425939" y="3786465"/>
            <a:ext cx="1244621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18 – 45 лет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7807849" y="3791577"/>
            <a:ext cx="1364436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45 – 69 лет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247" y="2410353"/>
            <a:ext cx="843323" cy="84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2384" y="2389485"/>
            <a:ext cx="812650" cy="8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7597" y="2465452"/>
            <a:ext cx="673844" cy="6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/>
          <p:nvPr/>
        </p:nvSpPr>
        <p:spPr>
          <a:xfrm>
            <a:off x="4063600" y="292057"/>
            <a:ext cx="5729278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6"/>
          <p:cNvSpPr txBox="1"/>
          <p:nvPr/>
        </p:nvSpPr>
        <p:spPr>
          <a:xfrm>
            <a:off x="4351463" y="3945750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Из-за перепадов настроения может испытывать повышенную эмоциональную нагрузку.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6"/>
          <p:cNvSpPr txBox="1"/>
          <p:nvPr/>
        </p:nvSpPr>
        <p:spPr>
          <a:xfrm>
            <a:off x="323866" y="835400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Созревание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6"/>
          <p:cNvSpPr txBox="1"/>
          <p:nvPr/>
        </p:nvSpPr>
        <p:spPr>
          <a:xfrm>
            <a:off x="329295" y="306479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До </a:t>
            </a:r>
            <a:r>
              <a:rPr lang="ru-RU" sz="3700">
                <a:solidFill>
                  <a:srgbClr val="161616"/>
                </a:solidFill>
              </a:rPr>
              <a:t>18</a:t>
            </a: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700">
                <a:solidFill>
                  <a:srgbClr val="161616"/>
                </a:solidFill>
              </a:rPr>
              <a:t>лет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498734" y="1286203"/>
            <a:ext cx="2944377" cy="113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организме идет перестройка в результате которой девочка становится женщиной: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16"/>
          <p:cNvSpPr/>
          <p:nvPr/>
        </p:nvSpPr>
        <p:spPr>
          <a:xfrm>
            <a:off x="939152" y="2709613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16"/>
          <p:cNvSpPr/>
          <p:nvPr/>
        </p:nvSpPr>
        <p:spPr>
          <a:xfrm>
            <a:off x="939152" y="3399106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934089" y="4128775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363" name="Google Shape;3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511" y="513683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/>
          <p:nvPr/>
        </p:nvSpPr>
        <p:spPr>
          <a:xfrm>
            <a:off x="4278018" y="361285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Питание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4324162" y="2235361"/>
            <a:ext cx="2105665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Хороший сон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6"/>
          <p:cNvSpPr txBox="1"/>
          <p:nvPr/>
        </p:nvSpPr>
        <p:spPr>
          <a:xfrm>
            <a:off x="4321863" y="3022069"/>
            <a:ext cx="1862677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Самооценка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6"/>
          <p:cNvSpPr txBox="1"/>
          <p:nvPr/>
        </p:nvSpPr>
        <p:spPr>
          <a:xfrm>
            <a:off x="4284761" y="688695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Недостаток калорий (диеты, голодание) замедляет созревание системы, а избыток – ускоряет его.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6"/>
          <p:cNvSpPr txBox="1"/>
          <p:nvPr/>
        </p:nvSpPr>
        <p:spPr>
          <a:xfrm>
            <a:off x="4342817" y="3627152"/>
            <a:ext cx="2951124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Стрессовая нагрузка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6"/>
          <p:cNvSpPr txBox="1"/>
          <p:nvPr/>
        </p:nvSpPr>
        <p:spPr>
          <a:xfrm>
            <a:off x="1359872" y="2570024"/>
            <a:ext cx="2214602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вырабатываются гормонов,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16"/>
          <p:cNvSpPr txBox="1"/>
          <p:nvPr/>
        </p:nvSpPr>
        <p:spPr>
          <a:xfrm>
            <a:off x="1359872" y="3262547"/>
            <a:ext cx="2214602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растет и меняется организм,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16"/>
          <p:cNvSpPr txBox="1"/>
          <p:nvPr/>
        </p:nvSpPr>
        <p:spPr>
          <a:xfrm>
            <a:off x="1345034" y="3998428"/>
            <a:ext cx="221460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девочка адаптируется к новому статусу.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16"/>
          <p:cNvSpPr txBox="1"/>
          <p:nvPr/>
        </p:nvSpPr>
        <p:spPr>
          <a:xfrm>
            <a:off x="4363802" y="4468327"/>
            <a:ext cx="2466802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Уход за собой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6"/>
          <p:cNvSpPr txBox="1"/>
          <p:nvPr/>
        </p:nvSpPr>
        <p:spPr>
          <a:xfrm>
            <a:off x="4295134" y="1242191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Физическая нагрузка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6"/>
          <p:cNvSpPr txBox="1"/>
          <p:nvPr/>
        </p:nvSpPr>
        <p:spPr>
          <a:xfrm>
            <a:off x="4289824" y="1551468"/>
            <a:ext cx="5423139" cy="73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Организм девочки усиленно растет. Излишние нагрузки (как и отсутствие активности) могут привести к нарушениям во всем организме.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6"/>
          <p:cNvSpPr txBox="1"/>
          <p:nvPr/>
        </p:nvSpPr>
        <p:spPr>
          <a:xfrm>
            <a:off x="4306423" y="2541982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Для здоровой выработки гормонов и восстановления организма нужен полноценный сон.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6"/>
          <p:cNvSpPr txBox="1"/>
          <p:nvPr/>
        </p:nvSpPr>
        <p:spPr>
          <a:xfrm>
            <a:off x="4320260" y="3334841"/>
            <a:ext cx="5423139" cy="307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Девочка может стесняться и замыкаться в себе.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6"/>
          <p:cNvSpPr txBox="1"/>
          <p:nvPr/>
        </p:nvSpPr>
        <p:spPr>
          <a:xfrm>
            <a:off x="4370789" y="4791749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Девочка пока не может понять цену своего здоровья. Важно помочь развить привычка заботы о себе.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"/>
          <p:cNvSpPr/>
          <p:nvPr/>
        </p:nvSpPr>
        <p:spPr>
          <a:xfrm>
            <a:off x="4063600" y="292057"/>
            <a:ext cx="5729278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4351463" y="4250553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Поддерживай свою чувственность и береги себя.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7"/>
          <p:cNvSpPr txBox="1"/>
          <p:nvPr/>
        </p:nvSpPr>
        <p:spPr>
          <a:xfrm>
            <a:off x="323866" y="835400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Репродуктивный период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7"/>
          <p:cNvSpPr txBox="1"/>
          <p:nvPr/>
        </p:nvSpPr>
        <p:spPr>
          <a:xfrm>
            <a:off x="329295" y="306479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ru-RU" sz="3700">
                <a:solidFill>
                  <a:srgbClr val="161616"/>
                </a:solidFill>
              </a:rPr>
              <a:t>18</a:t>
            </a: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– 45 лет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7"/>
          <p:cNvSpPr/>
          <p:nvPr/>
        </p:nvSpPr>
        <p:spPr>
          <a:xfrm>
            <a:off x="939152" y="2596723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17"/>
          <p:cNvSpPr/>
          <p:nvPr/>
        </p:nvSpPr>
        <p:spPr>
          <a:xfrm>
            <a:off x="939152" y="3500707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388" name="Google Shape;3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511" y="513683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7"/>
          <p:cNvSpPr txBox="1"/>
          <p:nvPr/>
        </p:nvSpPr>
        <p:spPr>
          <a:xfrm>
            <a:off x="4278018" y="361285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Беременность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7"/>
          <p:cNvSpPr txBox="1"/>
          <p:nvPr/>
        </p:nvSpPr>
        <p:spPr>
          <a:xfrm>
            <a:off x="4324162" y="2167627"/>
            <a:ext cx="3216815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Хронический стресс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7"/>
          <p:cNvSpPr txBox="1"/>
          <p:nvPr/>
        </p:nvSpPr>
        <p:spPr>
          <a:xfrm>
            <a:off x="4321863" y="3022069"/>
            <a:ext cx="2620804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Наследственность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4284761" y="688695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Важно планировать беременность и поддерживать свое здоровье, чтобы родить здорового ребенка.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4342816" y="3931955"/>
            <a:ext cx="3198161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Либидо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1359872" y="3365216"/>
            <a:ext cx="221460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организм способен взрастить и выкормить малыша.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4363802" y="4615084"/>
            <a:ext cx="2466802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Уход за собой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4295134" y="1245719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Здоровый цикл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7"/>
          <p:cNvSpPr txBox="1"/>
          <p:nvPr/>
        </p:nvSpPr>
        <p:spPr>
          <a:xfrm>
            <a:off x="4289824" y="1591456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Сбалансируй свой цикл образом жизни. Если дискомфорт нарушает обычную деятельность, пройди мед. обследование.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7"/>
          <p:cNvSpPr txBox="1"/>
          <p:nvPr/>
        </p:nvSpPr>
        <p:spPr>
          <a:xfrm>
            <a:off x="4306423" y="2485537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Избегай стрессовых перегрузок и уделяй внимание восстановительному отдыху.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7"/>
          <p:cNvSpPr txBox="1"/>
          <p:nvPr/>
        </p:nvSpPr>
        <p:spPr>
          <a:xfrm>
            <a:off x="4320260" y="3340010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Делай профилактику заболеваний, которые есть у родственников.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7"/>
          <p:cNvSpPr txBox="1"/>
          <p:nvPr/>
        </p:nvSpPr>
        <p:spPr>
          <a:xfrm>
            <a:off x="4370789" y="4944626"/>
            <a:ext cx="5423139" cy="307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пренебрегай профилактическими мед. осмотрами.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7"/>
          <p:cNvSpPr txBox="1"/>
          <p:nvPr/>
        </p:nvSpPr>
        <p:spPr>
          <a:xfrm>
            <a:off x="498734" y="1409314"/>
            <a:ext cx="3204022" cy="892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Репродуктивная система и организм готовы к созданию новой жизни: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17"/>
          <p:cNvSpPr txBox="1"/>
          <p:nvPr/>
        </p:nvSpPr>
        <p:spPr>
          <a:xfrm>
            <a:off x="1359872" y="2446913"/>
            <a:ext cx="221460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регулярно поддерживается цикл,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/>
          <p:nvPr/>
        </p:nvSpPr>
        <p:spPr>
          <a:xfrm>
            <a:off x="4018022" y="361285"/>
            <a:ext cx="5729278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8" name="Google Shape;408;p18"/>
          <p:cNvSpPr txBox="1"/>
          <p:nvPr/>
        </p:nvSpPr>
        <p:spPr>
          <a:xfrm>
            <a:off x="323866" y="835400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Угасание репродукции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329295" y="306479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45+ лет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 txBox="1"/>
          <p:nvPr/>
        </p:nvSpPr>
        <p:spPr>
          <a:xfrm>
            <a:off x="498734" y="1532424"/>
            <a:ext cx="2933088" cy="646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Угасание репродуктивной функции: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18"/>
          <p:cNvSpPr/>
          <p:nvPr/>
        </p:nvSpPr>
        <p:spPr>
          <a:xfrm>
            <a:off x="939152" y="2359654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939152" y="3195904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18"/>
          <p:cNvSpPr/>
          <p:nvPr/>
        </p:nvSpPr>
        <p:spPr>
          <a:xfrm>
            <a:off x="934089" y="4094908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414" name="Google Shape;4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511" y="513683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8"/>
          <p:cNvSpPr txBox="1"/>
          <p:nvPr/>
        </p:nvSpPr>
        <p:spPr>
          <a:xfrm>
            <a:off x="4278018" y="361285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Настроение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8"/>
          <p:cNvSpPr txBox="1"/>
          <p:nvPr/>
        </p:nvSpPr>
        <p:spPr>
          <a:xfrm>
            <a:off x="4324162" y="2201494"/>
            <a:ext cx="2105665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Образ жизни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8"/>
          <p:cNvSpPr txBox="1"/>
          <p:nvPr/>
        </p:nvSpPr>
        <p:spPr>
          <a:xfrm>
            <a:off x="4321863" y="2988202"/>
            <a:ext cx="1862677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Питание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8"/>
          <p:cNvSpPr txBox="1"/>
          <p:nvPr/>
        </p:nvSpPr>
        <p:spPr>
          <a:xfrm>
            <a:off x="4284761" y="677406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Тревожность и нервозность сбалансируй отдыхом и при сильном возбуждении обратись к врачу.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8"/>
          <p:cNvSpPr txBox="1"/>
          <p:nvPr/>
        </p:nvSpPr>
        <p:spPr>
          <a:xfrm>
            <a:off x="1359872" y="2232422"/>
            <a:ext cx="221460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снижается выработка женских половых гормонов,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18"/>
          <p:cNvSpPr txBox="1"/>
          <p:nvPr/>
        </p:nvSpPr>
        <p:spPr>
          <a:xfrm>
            <a:off x="1359872" y="3060413"/>
            <a:ext cx="264041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появляется риск в недостачи питательных веществ,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18"/>
          <p:cNvSpPr txBox="1"/>
          <p:nvPr/>
        </p:nvSpPr>
        <p:spPr>
          <a:xfrm>
            <a:off x="1345034" y="3965631"/>
            <a:ext cx="2369010" cy="1077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проявляются возрастные изменения во внешности.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18"/>
          <p:cNvSpPr txBox="1"/>
          <p:nvPr/>
        </p:nvSpPr>
        <p:spPr>
          <a:xfrm>
            <a:off x="4363802" y="4806997"/>
            <a:ext cx="2466802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Уход за собой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8"/>
          <p:cNvSpPr txBox="1"/>
          <p:nvPr/>
        </p:nvSpPr>
        <p:spPr>
          <a:xfrm>
            <a:off x="4295134" y="1155407"/>
            <a:ext cx="529217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Стрессовая нагрузка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8"/>
          <p:cNvSpPr txBox="1"/>
          <p:nvPr/>
        </p:nvSpPr>
        <p:spPr>
          <a:xfrm>
            <a:off x="4289824" y="1483734"/>
            <a:ext cx="5423139" cy="73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Из-за смены настроения можно незаметно войти в хронический стресс. Поэтому поддерживай режим сна и уделяй внимание восстановительному отдыху.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8"/>
          <p:cNvSpPr txBox="1"/>
          <p:nvPr/>
        </p:nvSpPr>
        <p:spPr>
          <a:xfrm>
            <a:off x="4306423" y="2496826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Скорректируй свой образ жизни и обязательно выдели 3 часа в неделю для физической активности.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4324161" y="3285007"/>
            <a:ext cx="5423139" cy="73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Сбалансируй свой рацион продуктами, содержащими кальций и другие ценные для здоровья и красоты нутриенты. Обрати внимание на продукты, содержащие фитоэстрогены.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"/>
          <p:cNvSpPr txBox="1"/>
          <p:nvPr/>
        </p:nvSpPr>
        <p:spPr>
          <a:xfrm>
            <a:off x="4370789" y="5136539"/>
            <a:ext cx="5423139" cy="307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Проходи регулярно чек-ап для контроля своего здоровья.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4339601" y="4022474"/>
            <a:ext cx="2491003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Память и внимание</a:t>
            </a:r>
            <a:endParaRPr b="1" i="0" sz="1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8"/>
          <p:cNvSpPr txBox="1"/>
          <p:nvPr/>
        </p:nvSpPr>
        <p:spPr>
          <a:xfrm>
            <a:off x="4341899" y="4336689"/>
            <a:ext cx="542313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Изучай что-то новое и интересное. Обучение -  это отличная поддержка работы мозга.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9"/>
          <p:cNvPicPr preferRelativeResize="0"/>
          <p:nvPr/>
        </p:nvPicPr>
        <p:blipFill rotWithShape="1">
          <a:blip r:embed="rId3">
            <a:alphaModFix/>
          </a:blip>
          <a:srcRect b="1735" l="-19872" r="22312" t="704"/>
          <a:stretch/>
        </p:blipFill>
        <p:spPr>
          <a:xfrm flipH="1">
            <a:off x="6294055" y="557068"/>
            <a:ext cx="5900975" cy="4533916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435" name="Google Shape;435;p19"/>
          <p:cNvSpPr/>
          <p:nvPr/>
        </p:nvSpPr>
        <p:spPr>
          <a:xfrm>
            <a:off x="745932" y="929041"/>
            <a:ext cx="4683124" cy="3806291"/>
          </a:xfrm>
          <a:prstGeom prst="roundRect">
            <a:avLst>
              <a:gd fmla="val 503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19"/>
          <p:cNvSpPr txBox="1"/>
          <p:nvPr/>
        </p:nvSpPr>
        <p:spPr>
          <a:xfrm>
            <a:off x="1190734" y="1550779"/>
            <a:ext cx="3674882" cy="180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Используй превентивные меры!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9"/>
          <p:cNvSpPr/>
          <p:nvPr/>
        </p:nvSpPr>
        <p:spPr>
          <a:xfrm>
            <a:off x="1113140" y="3911867"/>
            <a:ext cx="3952934" cy="2408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19"/>
          <p:cNvSpPr txBox="1"/>
          <p:nvPr/>
        </p:nvSpPr>
        <p:spPr>
          <a:xfrm>
            <a:off x="1190735" y="3748545"/>
            <a:ext cx="4003734" cy="830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Превенция – предотвращение, предупреждение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439" name="Google Shape;4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910" y="444269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910" y="5076146"/>
            <a:ext cx="317165" cy="36455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9"/>
          <p:cNvSpPr txBox="1"/>
          <p:nvPr/>
        </p:nvSpPr>
        <p:spPr>
          <a:xfrm>
            <a:off x="4392157" y="1964704"/>
            <a:ext cx="172479" cy="5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/>
          <p:nvPr/>
        </p:nvSpPr>
        <p:spPr>
          <a:xfrm>
            <a:off x="264759" y="222047"/>
            <a:ext cx="625036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7681121" y="298106"/>
            <a:ext cx="5067987" cy="5067988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4">
            <a:alphaModFix/>
          </a:blip>
          <a:srcRect b="6274" l="27901" r="2171" t="0"/>
          <a:stretch/>
        </p:blipFill>
        <p:spPr>
          <a:xfrm>
            <a:off x="7681121" y="298106"/>
            <a:ext cx="5068800" cy="506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5">
            <a:alphaModFix/>
          </a:blip>
          <a:srcRect b="1419" l="46398" r="9193" t="35691"/>
          <a:stretch/>
        </p:blipFill>
        <p:spPr>
          <a:xfrm>
            <a:off x="7681121" y="298106"/>
            <a:ext cx="5068800" cy="506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6">
            <a:alphaModFix/>
          </a:blip>
          <a:srcRect b="28" l="34888" r="13383" t="27489"/>
          <a:stretch/>
        </p:blipFill>
        <p:spPr>
          <a:xfrm>
            <a:off x="7680308" y="297294"/>
            <a:ext cx="5068800" cy="506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" name="Google Shape;77;p2"/>
          <p:cNvSpPr txBox="1"/>
          <p:nvPr/>
        </p:nvSpPr>
        <p:spPr>
          <a:xfrm>
            <a:off x="918758" y="811817"/>
            <a:ext cx="49425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Каждая женщина мечтает быть любимой, красивой и счастливой. И источником ее красоты и гармонии является женское здоровье. Именно от него во многом зависит отличное самочувствие, неувядающее обаяние и много энергии, излучающей свет и тепло.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Что же необходимо, чтобы сохранить женское здоровье на долгие годы?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Удели пару минут ответу на этот вопрос.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0"/>
          <p:cNvSpPr txBox="1"/>
          <p:nvPr>
            <p:ph idx="1" type="body"/>
          </p:nvPr>
        </p:nvSpPr>
        <p:spPr>
          <a:xfrm>
            <a:off x="445477" y="2898838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Продуктовые решения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0"/>
          <p:cNvSpPr/>
          <p:nvPr/>
        </p:nvSpPr>
        <p:spPr>
          <a:xfrm>
            <a:off x="487680" y="3435467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448" name="Google Shape;4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041" y="470743"/>
            <a:ext cx="1398541" cy="24502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0"/>
          <p:cNvSpPr txBox="1"/>
          <p:nvPr/>
        </p:nvSpPr>
        <p:spPr>
          <a:xfrm>
            <a:off x="394454" y="1560672"/>
            <a:ext cx="4738655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Женское здоровье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20"/>
          <p:cNvPicPr preferRelativeResize="0"/>
          <p:nvPr/>
        </p:nvPicPr>
        <p:blipFill rotWithShape="1">
          <a:blip r:embed="rId4">
            <a:alphaModFix/>
          </a:blip>
          <a:srcRect b="-256" l="17285" r="23234" t="256"/>
          <a:stretch/>
        </p:blipFill>
        <p:spPr>
          <a:xfrm flipH="1">
            <a:off x="4926749" y="0"/>
            <a:ext cx="5144350" cy="56642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451" name="Google Shape;451;p20"/>
          <p:cNvPicPr preferRelativeResize="0"/>
          <p:nvPr/>
        </p:nvPicPr>
        <p:blipFill rotWithShape="1">
          <a:blip r:embed="rId5">
            <a:alphaModFix/>
          </a:blip>
          <a:srcRect b="4506" l="28553" r="16137" t="3244"/>
          <a:stretch/>
        </p:blipFill>
        <p:spPr>
          <a:xfrm flipH="1">
            <a:off x="4926747" y="0"/>
            <a:ext cx="5146787" cy="56642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1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7" name="Google Shape;457;p21"/>
          <p:cNvSpPr txBox="1"/>
          <p:nvPr/>
        </p:nvSpPr>
        <p:spPr>
          <a:xfrm>
            <a:off x="7728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Сафрино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1"/>
          <p:cNvSpPr txBox="1"/>
          <p:nvPr/>
        </p:nvSpPr>
        <p:spPr>
          <a:xfrm>
            <a:off x="779126" y="1441785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растительных капсул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1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/>
          </a:p>
        </p:txBody>
      </p:sp>
      <p:pic>
        <p:nvPicPr>
          <p:cNvPr id="460" name="Google Shape;4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3115" y="1061840"/>
            <a:ext cx="2042455" cy="3491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21"/>
          <p:cNvGrpSpPr/>
          <p:nvPr/>
        </p:nvGrpSpPr>
        <p:grpSpPr>
          <a:xfrm>
            <a:off x="926366" y="4184088"/>
            <a:ext cx="507365" cy="507367"/>
            <a:chOff x="6363119" y="4522974"/>
            <a:chExt cx="507365" cy="507367"/>
          </a:xfrm>
        </p:grpSpPr>
        <p:sp>
          <p:nvSpPr>
            <p:cNvPr id="462" name="Google Shape;462;p21"/>
            <p:cNvSpPr/>
            <p:nvPr/>
          </p:nvSpPr>
          <p:spPr>
            <a:xfrm>
              <a:off x="6363119" y="4522974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63" name="Google Shape;463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55863" y="4616257"/>
              <a:ext cx="316704" cy="3167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" name="Google Shape;464;p21"/>
          <p:cNvGrpSpPr/>
          <p:nvPr/>
        </p:nvGrpSpPr>
        <p:grpSpPr>
          <a:xfrm>
            <a:off x="1521398" y="4188491"/>
            <a:ext cx="507365" cy="507367"/>
            <a:chOff x="7417168" y="4468295"/>
            <a:chExt cx="507365" cy="507367"/>
          </a:xfrm>
        </p:grpSpPr>
        <p:pic>
          <p:nvPicPr>
            <p:cNvPr id="465" name="Google Shape;465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07776" y="4543599"/>
              <a:ext cx="341376" cy="341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21"/>
            <p:cNvSpPr/>
            <p:nvPr/>
          </p:nvSpPr>
          <p:spPr>
            <a:xfrm>
              <a:off x="7417168" y="4468295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467" name="Google Shape;467;p21"/>
          <p:cNvGrpSpPr/>
          <p:nvPr/>
        </p:nvGrpSpPr>
        <p:grpSpPr>
          <a:xfrm>
            <a:off x="2148237" y="4184088"/>
            <a:ext cx="507365" cy="507367"/>
            <a:chOff x="8164079" y="4454458"/>
            <a:chExt cx="507365" cy="507367"/>
          </a:xfrm>
        </p:grpSpPr>
        <p:pic>
          <p:nvPicPr>
            <p:cNvPr id="468" name="Google Shape;468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26791" y="4508874"/>
              <a:ext cx="381942" cy="381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21"/>
            <p:cNvSpPr/>
            <p:nvPr/>
          </p:nvSpPr>
          <p:spPr>
            <a:xfrm>
              <a:off x="8164079" y="4454458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70" name="Google Shape;470;p21"/>
          <p:cNvSpPr txBox="1"/>
          <p:nvPr/>
        </p:nvSpPr>
        <p:spPr>
          <a:xfrm>
            <a:off x="790977" y="2010944"/>
            <a:ext cx="4299281" cy="1988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Помогает восстановить эмоциональное равновесие при стрессе, в том числе при ПМС и в период менопаузы. Улучшит настроение и качество сна, уменьшит воздействие стресса. Усилит антистрессовые ресурсы при ежедневном стрессе.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22"/>
          <p:cNvSpPr txBox="1"/>
          <p:nvPr/>
        </p:nvSpPr>
        <p:spPr>
          <a:xfrm>
            <a:off x="7728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Либидэкстра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2"/>
          <p:cNvSpPr txBox="1"/>
          <p:nvPr/>
        </p:nvSpPr>
        <p:spPr>
          <a:xfrm>
            <a:off x="779126" y="1441785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растительных капсул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2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/>
          </a:p>
        </p:txBody>
      </p:sp>
      <p:grpSp>
        <p:nvGrpSpPr>
          <p:cNvPr id="479" name="Google Shape;479;p22"/>
          <p:cNvGrpSpPr/>
          <p:nvPr/>
        </p:nvGrpSpPr>
        <p:grpSpPr>
          <a:xfrm>
            <a:off x="924498" y="4175791"/>
            <a:ext cx="507365" cy="507367"/>
            <a:chOff x="7417168" y="4468295"/>
            <a:chExt cx="507365" cy="507367"/>
          </a:xfrm>
        </p:grpSpPr>
        <p:pic>
          <p:nvPicPr>
            <p:cNvPr id="480" name="Google Shape;480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07776" y="4543599"/>
              <a:ext cx="341376" cy="341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22"/>
            <p:cNvSpPr/>
            <p:nvPr/>
          </p:nvSpPr>
          <p:spPr>
            <a:xfrm>
              <a:off x="7417168" y="4468295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1538637" y="4184088"/>
            <a:ext cx="507365" cy="507367"/>
            <a:chOff x="8164079" y="4454458"/>
            <a:chExt cx="507365" cy="507367"/>
          </a:xfrm>
        </p:grpSpPr>
        <p:pic>
          <p:nvPicPr>
            <p:cNvPr id="483" name="Google Shape;483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26791" y="4508874"/>
              <a:ext cx="381942" cy="381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22"/>
            <p:cNvSpPr/>
            <p:nvPr/>
          </p:nvSpPr>
          <p:spPr>
            <a:xfrm>
              <a:off x="8164079" y="4454458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85" name="Google Shape;485;p22"/>
          <p:cNvSpPr txBox="1"/>
          <p:nvPr/>
        </p:nvSpPr>
        <p:spPr>
          <a:xfrm>
            <a:off x="790977" y="2146368"/>
            <a:ext cx="4299281" cy="1717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Поддержка либидо* женщины при его снижении из-за ПМС, климакса и излишней нервозности и напряженности.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Создан для поддержания сексуального здоровья и смягчения симптомов менопаузы.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6" name="Google Shape;48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1301" y="1038160"/>
            <a:ext cx="2716567" cy="358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3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23"/>
          <p:cNvSpPr txBox="1"/>
          <p:nvPr/>
        </p:nvSpPr>
        <p:spPr>
          <a:xfrm>
            <a:off x="7728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Пренатал+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3"/>
          <p:cNvSpPr txBox="1"/>
          <p:nvPr/>
        </p:nvSpPr>
        <p:spPr>
          <a:xfrm>
            <a:off x="779126" y="1441785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капсул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3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/>
          </a:p>
        </p:txBody>
      </p:sp>
      <p:grpSp>
        <p:nvGrpSpPr>
          <p:cNvPr id="495" name="Google Shape;495;p23"/>
          <p:cNvGrpSpPr/>
          <p:nvPr/>
        </p:nvGrpSpPr>
        <p:grpSpPr>
          <a:xfrm>
            <a:off x="924498" y="4175791"/>
            <a:ext cx="507365" cy="507367"/>
            <a:chOff x="7417168" y="4468295"/>
            <a:chExt cx="507365" cy="507367"/>
          </a:xfrm>
        </p:grpSpPr>
        <p:pic>
          <p:nvPicPr>
            <p:cNvPr id="496" name="Google Shape;496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07776" y="4543599"/>
              <a:ext cx="341376" cy="341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23"/>
            <p:cNvSpPr/>
            <p:nvPr/>
          </p:nvSpPr>
          <p:spPr>
            <a:xfrm>
              <a:off x="7417168" y="4468295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98" name="Google Shape;498;p23"/>
          <p:cNvSpPr txBox="1"/>
          <p:nvPr/>
        </p:nvSpPr>
        <p:spPr>
          <a:xfrm>
            <a:off x="790977" y="2292304"/>
            <a:ext cx="4299281" cy="1425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Витаминно-минеральный комплекс для поддержания здоровья будущей матери и ребенка. При планировании беременности рекомендуется принимать обоим родителям за 3-4 месяца до зачатия.</a:t>
            </a:r>
            <a:endParaRPr/>
          </a:p>
        </p:txBody>
      </p:sp>
      <p:pic>
        <p:nvPicPr>
          <p:cNvPr id="499" name="Google Shape;49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3618" y="482250"/>
            <a:ext cx="4699700" cy="46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4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>
            <a:off x="7728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Фитоформула для женщин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4"/>
          <p:cNvSpPr txBox="1"/>
          <p:nvPr/>
        </p:nvSpPr>
        <p:spPr>
          <a:xfrm>
            <a:off x="779126" y="1441785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растительных капсул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/>
          </a:p>
        </p:txBody>
      </p:sp>
      <p:sp>
        <p:nvSpPr>
          <p:cNvPr id="508" name="Google Shape;508;p24"/>
          <p:cNvSpPr txBox="1"/>
          <p:nvPr/>
        </p:nvSpPr>
        <p:spPr>
          <a:xfrm>
            <a:off x="790977" y="2010943"/>
            <a:ext cx="4457298" cy="1988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Поддерживает физическое и психологическое здоровья женщины в период пре- и постменопаузы. Уменьшает дискомфорт, связанный с климаксом (приливы, эмоциональная неуравновешенность, бессонница, тревожность).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09" name="Google Shape;509;p24"/>
          <p:cNvGrpSpPr/>
          <p:nvPr/>
        </p:nvGrpSpPr>
        <p:grpSpPr>
          <a:xfrm>
            <a:off x="954437" y="4184088"/>
            <a:ext cx="507365" cy="507367"/>
            <a:chOff x="8164079" y="4454458"/>
            <a:chExt cx="507365" cy="507367"/>
          </a:xfrm>
        </p:grpSpPr>
        <p:pic>
          <p:nvPicPr>
            <p:cNvPr id="510" name="Google Shape;510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226791" y="4508874"/>
              <a:ext cx="381942" cy="381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24"/>
            <p:cNvSpPr/>
            <p:nvPr/>
          </p:nvSpPr>
          <p:spPr>
            <a:xfrm>
              <a:off x="8164079" y="4454458"/>
              <a:ext cx="507365" cy="507367"/>
            </a:xfrm>
            <a:prstGeom prst="ellipse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512" name="Google Shape;5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2121" y="1508460"/>
            <a:ext cx="1758949" cy="329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"/>
          <p:cNvSpPr/>
          <p:nvPr/>
        </p:nvSpPr>
        <p:spPr>
          <a:xfrm>
            <a:off x="745932" y="929041"/>
            <a:ext cx="4683124" cy="3806291"/>
          </a:xfrm>
          <a:prstGeom prst="roundRect">
            <a:avLst>
              <a:gd fmla="val 503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8" name="Google Shape;518;p25"/>
          <p:cNvSpPr txBox="1"/>
          <p:nvPr/>
        </p:nvSpPr>
        <p:spPr>
          <a:xfrm>
            <a:off x="1190734" y="1550779"/>
            <a:ext cx="3674882" cy="123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Концепция здоровья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 txBox="1"/>
          <p:nvPr/>
        </p:nvSpPr>
        <p:spPr>
          <a:xfrm>
            <a:off x="1227469" y="3092713"/>
            <a:ext cx="4003734" cy="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— универсальная комплексная пошаговая система оздоровления всего организма.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520" name="Google Shape;52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910" y="444269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5"/>
          <p:cNvPicPr preferRelativeResize="0"/>
          <p:nvPr/>
        </p:nvPicPr>
        <p:blipFill rotWithShape="1">
          <a:blip r:embed="rId4">
            <a:alphaModFix/>
          </a:blip>
          <a:srcRect b="916" l="-8467" r="25096" t="15087"/>
          <a:stretch/>
        </p:blipFill>
        <p:spPr>
          <a:xfrm flipH="1">
            <a:off x="6303210" y="564100"/>
            <a:ext cx="6448962" cy="4526884"/>
          </a:xfrm>
          <a:prstGeom prst="roundRect">
            <a:avLst>
              <a:gd fmla="val 49696" name="adj"/>
            </a:avLst>
          </a:prstGeom>
          <a:noFill/>
          <a:ln>
            <a:noFill/>
          </a:ln>
        </p:spPr>
      </p:pic>
      <p:pic>
        <p:nvPicPr>
          <p:cNvPr id="522" name="Google Shape;522;p25"/>
          <p:cNvPicPr preferRelativeResize="0"/>
          <p:nvPr/>
        </p:nvPicPr>
        <p:blipFill rotWithShape="1">
          <a:blip r:embed="rId5">
            <a:alphaModFix/>
          </a:blip>
          <a:srcRect b="9380" l="11011" r="-4355" t="16723"/>
          <a:stretch/>
        </p:blipFill>
        <p:spPr>
          <a:xfrm>
            <a:off x="6290510" y="526616"/>
            <a:ext cx="10069689" cy="4601852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7" name="Google Shape;527;p26"/>
          <p:cNvCxnSpPr>
            <a:stCxn id="528" idx="0"/>
            <a:endCxn id="528" idx="2"/>
          </p:cNvCxnSpPr>
          <p:nvPr/>
        </p:nvCxnSpPr>
        <p:spPr>
          <a:xfrm>
            <a:off x="5013039" y="220736"/>
            <a:ext cx="0" cy="51306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9" name="Google Shape;529;p26"/>
          <p:cNvCxnSpPr/>
          <p:nvPr/>
        </p:nvCxnSpPr>
        <p:spPr>
          <a:xfrm>
            <a:off x="227056" y="3019953"/>
            <a:ext cx="9579285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0" name="Google Shape;530;p26"/>
          <p:cNvCxnSpPr/>
          <p:nvPr/>
        </p:nvCxnSpPr>
        <p:spPr>
          <a:xfrm>
            <a:off x="225631" y="3900709"/>
            <a:ext cx="43016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1" name="Google Shape;531;p26"/>
          <p:cNvCxnSpPr/>
          <p:nvPr/>
        </p:nvCxnSpPr>
        <p:spPr>
          <a:xfrm>
            <a:off x="225631" y="1930964"/>
            <a:ext cx="43016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2" name="Google Shape;532;p26"/>
          <p:cNvCxnSpPr/>
          <p:nvPr/>
        </p:nvCxnSpPr>
        <p:spPr>
          <a:xfrm>
            <a:off x="5011535" y="1930964"/>
            <a:ext cx="43016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3" name="Google Shape;533;p26"/>
          <p:cNvCxnSpPr/>
          <p:nvPr/>
        </p:nvCxnSpPr>
        <p:spPr>
          <a:xfrm>
            <a:off x="4999507" y="3902705"/>
            <a:ext cx="43016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4" name="Google Shape;534;p26"/>
          <p:cNvCxnSpPr/>
          <p:nvPr/>
        </p:nvCxnSpPr>
        <p:spPr>
          <a:xfrm>
            <a:off x="225631" y="1066977"/>
            <a:ext cx="9579285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5" name="Google Shape;535;p26"/>
          <p:cNvCxnSpPr/>
          <p:nvPr/>
        </p:nvCxnSpPr>
        <p:spPr>
          <a:xfrm>
            <a:off x="216505" y="4934922"/>
            <a:ext cx="9579285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6" name="Google Shape;536;p26"/>
          <p:cNvCxnSpPr/>
          <p:nvPr/>
        </p:nvCxnSpPr>
        <p:spPr>
          <a:xfrm>
            <a:off x="356205" y="1379922"/>
            <a:ext cx="1473619" cy="116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7" name="Google Shape;537;p26"/>
          <p:cNvCxnSpPr/>
          <p:nvPr/>
        </p:nvCxnSpPr>
        <p:spPr>
          <a:xfrm>
            <a:off x="5016151" y="1380069"/>
            <a:ext cx="1473619" cy="116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8" name="Google Shape;538;p26"/>
          <p:cNvCxnSpPr/>
          <p:nvPr/>
        </p:nvCxnSpPr>
        <p:spPr>
          <a:xfrm>
            <a:off x="440715" y="1064465"/>
            <a:ext cx="0" cy="29398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9" name="Google Shape;539;p26"/>
          <p:cNvCxnSpPr/>
          <p:nvPr/>
        </p:nvCxnSpPr>
        <p:spPr>
          <a:xfrm>
            <a:off x="228577" y="3348436"/>
            <a:ext cx="1473619" cy="116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0" name="Google Shape;540;p26"/>
          <p:cNvCxnSpPr/>
          <p:nvPr/>
        </p:nvCxnSpPr>
        <p:spPr>
          <a:xfrm>
            <a:off x="452787" y="3032979"/>
            <a:ext cx="0" cy="29398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p26"/>
          <p:cNvCxnSpPr/>
          <p:nvPr/>
        </p:nvCxnSpPr>
        <p:spPr>
          <a:xfrm>
            <a:off x="5018814" y="3357566"/>
            <a:ext cx="1473619" cy="116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2" name="Google Shape;542;p26"/>
          <p:cNvCxnSpPr/>
          <p:nvPr/>
        </p:nvCxnSpPr>
        <p:spPr>
          <a:xfrm flipH="1">
            <a:off x="302419" y="1379922"/>
            <a:ext cx="2381" cy="54518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p26"/>
          <p:cNvCxnSpPr/>
          <p:nvPr/>
        </p:nvCxnSpPr>
        <p:spPr>
          <a:xfrm flipH="1">
            <a:off x="302419" y="3357566"/>
            <a:ext cx="2381" cy="54518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8" name="Google Shape;528;p26"/>
          <p:cNvSpPr/>
          <p:nvPr/>
        </p:nvSpPr>
        <p:spPr>
          <a:xfrm>
            <a:off x="223396" y="220736"/>
            <a:ext cx="9579285" cy="5130538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4" name="Google Shape;544;p26"/>
          <p:cNvSpPr txBox="1"/>
          <p:nvPr/>
        </p:nvSpPr>
        <p:spPr>
          <a:xfrm>
            <a:off x="612350" y="106621"/>
            <a:ext cx="8999543" cy="1552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5 тезисов Концепции здоровья</a:t>
            </a:r>
            <a:endParaRPr b="1" i="0" sz="2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545" name="Google Shape;5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894" y="474678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6"/>
          <p:cNvSpPr txBox="1"/>
          <p:nvPr/>
        </p:nvSpPr>
        <p:spPr>
          <a:xfrm>
            <a:off x="1456556" y="1803353"/>
            <a:ext cx="3184185" cy="73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Здоровье </a:t>
            </a: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— это важный ресурс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главный фактор, влияющий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 качество нашей жизни.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6"/>
          <p:cNvSpPr txBox="1"/>
          <p:nvPr/>
        </p:nvSpPr>
        <p:spPr>
          <a:xfrm>
            <a:off x="1420358" y="3326959"/>
            <a:ext cx="3153660" cy="1169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Организм </a:t>
            </a: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— сложная система,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которую нужно поддерживать.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Мы создаем условия, при которых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организм может нормально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справляться со своими функциями.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6"/>
          <p:cNvSpPr txBox="1"/>
          <p:nvPr/>
        </p:nvSpPr>
        <p:spPr>
          <a:xfrm>
            <a:off x="5727760" y="2831796"/>
            <a:ext cx="3596349" cy="523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Клеткам нужны </a:t>
            </a: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гидратация, очищение,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питание и защита.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 txBox="1"/>
          <p:nvPr/>
        </p:nvSpPr>
        <p:spPr>
          <a:xfrm>
            <a:off x="5716298" y="1892388"/>
            <a:ext cx="3656302" cy="307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Здоровье начинается с </a:t>
            </a: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клетки.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 txBox="1"/>
          <p:nvPr/>
        </p:nvSpPr>
        <p:spPr>
          <a:xfrm>
            <a:off x="5753459" y="3955568"/>
            <a:ext cx="3596349" cy="73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Все для </a:t>
            </a: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здоровья клеток </a:t>
            </a: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можно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обеспечить </a:t>
            </a: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водой, едой и правильным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психологическим настроем</a:t>
            </a: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 txBox="1"/>
          <p:nvPr/>
        </p:nvSpPr>
        <p:spPr>
          <a:xfrm>
            <a:off x="604795" y="1829127"/>
            <a:ext cx="596599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552" name="Google Shape;552;p26"/>
          <p:cNvSpPr txBox="1"/>
          <p:nvPr/>
        </p:nvSpPr>
        <p:spPr>
          <a:xfrm>
            <a:off x="612350" y="3615962"/>
            <a:ext cx="683885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553" name="Google Shape;553;p26"/>
          <p:cNvSpPr txBox="1"/>
          <p:nvPr/>
        </p:nvSpPr>
        <p:spPr>
          <a:xfrm>
            <a:off x="4816254" y="1729384"/>
            <a:ext cx="6896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554" name="Google Shape;554;p26"/>
          <p:cNvSpPr txBox="1"/>
          <p:nvPr/>
        </p:nvSpPr>
        <p:spPr>
          <a:xfrm>
            <a:off x="4815582" y="2821601"/>
            <a:ext cx="6896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1" i="0" sz="30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 txBox="1"/>
          <p:nvPr/>
        </p:nvSpPr>
        <p:spPr>
          <a:xfrm>
            <a:off x="4828953" y="4001733"/>
            <a:ext cx="6896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1" i="0" sz="30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0782" y="474101"/>
            <a:ext cx="316800" cy="3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61" name="Google Shape;5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080" y="4999662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7"/>
          <p:cNvPicPr preferRelativeResize="0"/>
          <p:nvPr/>
        </p:nvPicPr>
        <p:blipFill rotWithShape="1">
          <a:blip r:embed="rId4">
            <a:alphaModFix/>
          </a:blip>
          <a:srcRect b="4789" l="2524" r="2462" t="4743"/>
          <a:stretch/>
        </p:blipFill>
        <p:spPr>
          <a:xfrm>
            <a:off x="2237308" y="1973022"/>
            <a:ext cx="5402580" cy="2895600"/>
          </a:xfrm>
          <a:prstGeom prst="roundRect">
            <a:avLst>
              <a:gd fmla="val 3573" name="adj"/>
            </a:avLst>
          </a:prstGeom>
          <a:noFill/>
          <a:ln>
            <a:noFill/>
          </a:ln>
        </p:spPr>
      </p:pic>
      <p:sp>
        <p:nvSpPr>
          <p:cNvPr id="563" name="Google Shape;563;p27"/>
          <p:cNvSpPr txBox="1"/>
          <p:nvPr/>
        </p:nvSpPr>
        <p:spPr>
          <a:xfrm>
            <a:off x="923920" y="457499"/>
            <a:ext cx="8105780" cy="123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Поддержи свое здоровье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с помощью шагов концепции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9014" y="4888661"/>
            <a:ext cx="316800" cy="3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8"/>
          <p:cNvSpPr txBox="1"/>
          <p:nvPr>
            <p:ph idx="1" type="body"/>
          </p:nvPr>
        </p:nvSpPr>
        <p:spPr>
          <a:xfrm>
            <a:off x="452802" y="3621440"/>
            <a:ext cx="7560472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Будьте счастливы!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8"/>
          <p:cNvSpPr/>
          <p:nvPr/>
        </p:nvSpPr>
        <p:spPr>
          <a:xfrm>
            <a:off x="513080" y="4264693"/>
            <a:ext cx="679306" cy="20548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571" name="Google Shape;5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41" y="470743"/>
            <a:ext cx="1398541" cy="24502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8"/>
          <p:cNvSpPr/>
          <p:nvPr/>
        </p:nvSpPr>
        <p:spPr>
          <a:xfrm>
            <a:off x="5585854" y="1975"/>
            <a:ext cx="12767579" cy="5660249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" name="Google Shape;573;p28"/>
          <p:cNvSpPr txBox="1"/>
          <p:nvPr/>
        </p:nvSpPr>
        <p:spPr>
          <a:xfrm>
            <a:off x="394454" y="1882793"/>
            <a:ext cx="8372527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Спасибо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/>
          </a:p>
        </p:txBody>
      </p:sp>
      <p:pic>
        <p:nvPicPr>
          <p:cNvPr id="574" name="Google Shape;574;p28"/>
          <p:cNvPicPr preferRelativeResize="0"/>
          <p:nvPr/>
        </p:nvPicPr>
        <p:blipFill rotWithShape="1">
          <a:blip r:embed="rId4">
            <a:alphaModFix/>
          </a:blip>
          <a:srcRect b="1551" l="-7769" r="10468" t="1147"/>
          <a:stretch/>
        </p:blipFill>
        <p:spPr>
          <a:xfrm flipH="1">
            <a:off x="5580864" y="0"/>
            <a:ext cx="8469842" cy="5653454"/>
          </a:xfrm>
          <a:prstGeom prst="roundRect">
            <a:avLst>
              <a:gd fmla="val 4952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/>
        </p:nvSpPr>
        <p:spPr>
          <a:xfrm>
            <a:off x="1486940" y="1840413"/>
            <a:ext cx="7469752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ru-RU" sz="2000">
                <a:solidFill>
                  <a:srgbClr val="161616"/>
                </a:solidFill>
              </a:rPr>
              <a:t>Основные п</a:t>
            </a: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онятия женского здоровья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1489719" y="2656321"/>
            <a:ext cx="7464195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Три возраста Евы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1493952" y="3496701"/>
            <a:ext cx="7430329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Продукты для поддержки женского здоровья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749362" y="1761065"/>
            <a:ext cx="596599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756520" y="2559731"/>
            <a:ext cx="683885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740952" y="3404654"/>
            <a:ext cx="6896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9558966" y="2626242"/>
            <a:ext cx="1133643" cy="1133644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"/>
          <p:cNvSpPr/>
          <p:nvPr/>
        </p:nvSpPr>
        <p:spPr>
          <a:xfrm>
            <a:off x="5033878" y="5077452"/>
            <a:ext cx="2795307" cy="2795307"/>
          </a:xfrm>
          <a:prstGeom prst="ellipse">
            <a:avLst/>
          </a:prstGeom>
          <a:noFill/>
          <a:ln cap="flat" cmpd="sng" w="508000">
            <a:solidFill>
              <a:srgbClr val="A8496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1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 женском здоровье</a:t>
            </a:r>
            <a:endParaRPr b="1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/>
          <p:nvPr/>
        </p:nvSpPr>
        <p:spPr>
          <a:xfrm>
            <a:off x="4926750" y="1975"/>
            <a:ext cx="12767579" cy="5660249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4"/>
          <p:cNvSpPr txBox="1"/>
          <p:nvPr>
            <p:ph idx="1" type="body"/>
          </p:nvPr>
        </p:nvSpPr>
        <p:spPr>
          <a:xfrm>
            <a:off x="453866" y="2898838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женского здоровья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487680" y="3435467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041" y="470743"/>
            <a:ext cx="1398541" cy="2450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/>
          <p:nvPr/>
        </p:nvSpPr>
        <p:spPr>
          <a:xfrm>
            <a:off x="394454" y="1560672"/>
            <a:ext cx="4738655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Основные понятия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 b="-256" l="17285" r="23234" t="256"/>
          <a:stretch/>
        </p:blipFill>
        <p:spPr>
          <a:xfrm flipH="1">
            <a:off x="4926749" y="0"/>
            <a:ext cx="5144350" cy="56642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/>
        </p:nvSpPr>
        <p:spPr>
          <a:xfrm>
            <a:off x="973974" y="1069891"/>
            <a:ext cx="8372527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Женское здоровье</a:t>
            </a:r>
            <a:endParaRPr b="1" i="0" sz="58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07" name="Google Shape;1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4708" y="502372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2033724" y="2276691"/>
            <a:ext cx="6253026" cy="1637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Это понятие широко используется и </a:t>
            </a:r>
            <a:r>
              <a:rPr lang="ru-RU" sz="2000">
                <a:solidFill>
                  <a:srgbClr val="161616"/>
                </a:solidFill>
              </a:rPr>
              <a:t>включает: </a:t>
            </a: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репродуктивное, гормональное и психоэмоциональное здоровье. 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 b="-256" l="19493" r="14387" t="338"/>
          <a:stretch/>
        </p:blipFill>
        <p:spPr>
          <a:xfrm>
            <a:off x="2467475" y="304914"/>
            <a:ext cx="5068800" cy="506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" name="Google Shape;114;p6"/>
          <p:cNvSpPr/>
          <p:nvPr/>
        </p:nvSpPr>
        <p:spPr>
          <a:xfrm flipH="1" rot="10800000">
            <a:off x="5181600" y="3633796"/>
            <a:ext cx="4249583" cy="1620000"/>
          </a:xfrm>
          <a:prstGeom prst="round2SameRect">
            <a:avLst>
              <a:gd fmla="val 36358" name="adj1"/>
              <a:gd fmla="val 0" name="adj2"/>
            </a:avLst>
          </a:prstGeom>
          <a:solidFill>
            <a:srgbClr val="FFFFFF">
              <a:alpha val="44705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430094" y="1087913"/>
            <a:ext cx="3246983" cy="1662907"/>
          </a:xfrm>
          <a:prstGeom prst="round2SameRect">
            <a:avLst>
              <a:gd fmla="val 36358" name="adj1"/>
              <a:gd fmla="val 0" name="adj2"/>
            </a:avLst>
          </a:prstGeom>
          <a:solidFill>
            <a:srgbClr val="FFFFFF">
              <a:alpha val="44705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116" name="Google Shape;11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1491086" y="3768392"/>
            <a:ext cx="759481" cy="759481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6"/>
          <p:cNvSpPr txBox="1"/>
          <p:nvPr/>
        </p:nvSpPr>
        <p:spPr>
          <a:xfrm>
            <a:off x="813689" y="1238619"/>
            <a:ext cx="2786524" cy="7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Репродуктивное здоровье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"/>
          <p:cNvSpPr txBox="1"/>
          <p:nvPr/>
        </p:nvSpPr>
        <p:spPr>
          <a:xfrm>
            <a:off x="6162682" y="3702751"/>
            <a:ext cx="2890480" cy="7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Психоэмоциональное здоровье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377347" y="314812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Женское здоровье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801731" y="1975287"/>
            <a:ext cx="2875347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Способность иметь </a:t>
            </a:r>
            <a:r>
              <a:rPr b="1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здоровых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детей.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5867728" y="406415"/>
            <a:ext cx="3924000" cy="2052000"/>
          </a:xfrm>
          <a:prstGeom prst="round2SameRect">
            <a:avLst>
              <a:gd fmla="val 36358" name="adj1"/>
              <a:gd fmla="val 0" name="adj2"/>
            </a:avLst>
          </a:prstGeom>
          <a:solidFill>
            <a:srgbClr val="FFFFFF">
              <a:alpha val="44705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6554343" y="538448"/>
            <a:ext cx="2786524" cy="7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Гормональное здоровье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6454141" y="1304405"/>
            <a:ext cx="2963592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Оптимальный для </a:t>
            </a:r>
            <a:r>
              <a:rPr b="1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здоровья, красоты и настроения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женщины гормональный фон. 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5524501" y="4340037"/>
            <a:ext cx="3598356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Психоэмоциональный баланс,</a:t>
            </a:r>
            <a:b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16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способствующий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реализации женщины.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4069259" y="219794"/>
            <a:ext cx="5729278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358816" y="1056933"/>
            <a:ext cx="3522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Выделяют три наиболее важных для здоровья женщины возраста: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769552" y="2298616"/>
            <a:ext cx="328500" cy="123600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769552" y="2986120"/>
            <a:ext cx="328500" cy="123600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764489" y="3715789"/>
            <a:ext cx="328500" cy="123600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511" y="5136836"/>
            <a:ext cx="821682" cy="14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7"/>
          <p:cNvCxnSpPr/>
          <p:nvPr/>
        </p:nvCxnSpPr>
        <p:spPr>
          <a:xfrm rot="10800000">
            <a:off x="3693941" y="726754"/>
            <a:ext cx="10372819" cy="1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7"/>
          <p:cNvCxnSpPr/>
          <p:nvPr/>
        </p:nvCxnSpPr>
        <p:spPr>
          <a:xfrm rot="10800000">
            <a:off x="3726075" y="1659329"/>
            <a:ext cx="10372819" cy="1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7"/>
          <p:cNvCxnSpPr/>
          <p:nvPr/>
        </p:nvCxnSpPr>
        <p:spPr>
          <a:xfrm rot="10800000">
            <a:off x="3726075" y="3570449"/>
            <a:ext cx="10372819" cy="1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7"/>
          <p:cNvCxnSpPr/>
          <p:nvPr/>
        </p:nvCxnSpPr>
        <p:spPr>
          <a:xfrm rot="10800000">
            <a:off x="3693941" y="4505174"/>
            <a:ext cx="10372819" cy="1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7"/>
          <p:cNvSpPr txBox="1"/>
          <p:nvPr/>
        </p:nvSpPr>
        <p:spPr>
          <a:xfrm>
            <a:off x="4357331" y="276490"/>
            <a:ext cx="4678497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000"/>
              <a:buFont typeface="Arial"/>
              <a:buNone/>
            </a:pPr>
            <a:r>
              <a:rPr lang="ru-RU" sz="2000">
                <a:solidFill>
                  <a:srgbClr val="A8496E"/>
                </a:solidFill>
              </a:rPr>
              <a:t>Этапы </a:t>
            </a:r>
            <a:r>
              <a:rPr lang="ru-RU" sz="2000">
                <a:solidFill>
                  <a:srgbClr val="A8496E"/>
                </a:solidFill>
              </a:rPr>
              <a:t>репродуктивной функции</a:t>
            </a:r>
            <a:endParaRPr b="0" i="0" sz="20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4315916" y="994084"/>
            <a:ext cx="5793756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9 месяцев</a:t>
            </a:r>
            <a:endParaRPr b="1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5885579" y="767019"/>
            <a:ext cx="6716133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Внутриутробный этап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4293129" y="1900627"/>
            <a:ext cx="1372138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1-ый день – 10 лет</a:t>
            </a:r>
            <a:endParaRPr b="1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5877457" y="1704378"/>
            <a:ext cx="6716133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Детство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4295135" y="2897446"/>
            <a:ext cx="1203046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10 - 18 лет</a:t>
            </a:r>
            <a:endParaRPr b="1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5883098" y="2634101"/>
            <a:ext cx="671613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Созревание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4321863" y="3889789"/>
            <a:ext cx="1244621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18 – 45 лет</a:t>
            </a:r>
            <a:endParaRPr b="1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5875613" y="3614223"/>
            <a:ext cx="671613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Репродуктивный период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5875613" y="4533785"/>
            <a:ext cx="6716136" cy="369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Менопауза</a:t>
            </a:r>
            <a:endParaRPr b="0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5885579" y="1095762"/>
            <a:ext cx="3894891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Происходит закладка репродуктивной системы младенца.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5870613" y="2045921"/>
            <a:ext cx="3429251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Репродуктивная система находится в относительном покое.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5877457" y="3020236"/>
            <a:ext cx="3723743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Гормональная перестройка и активный рост всего организма.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5875613" y="3943206"/>
            <a:ext cx="3894891" cy="58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Вынашивание, рождение и кормление детей. 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4282738" y="4795137"/>
            <a:ext cx="1364436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45 – 69 лет</a:t>
            </a:r>
            <a:endParaRPr b="1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7"/>
          <p:cNvCxnSpPr/>
          <p:nvPr/>
        </p:nvCxnSpPr>
        <p:spPr>
          <a:xfrm rot="10800000">
            <a:off x="3881600" y="2609278"/>
            <a:ext cx="10372819" cy="1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6" name="Google Shape;156;p7"/>
          <p:cNvSpPr txBox="1"/>
          <p:nvPr/>
        </p:nvSpPr>
        <p:spPr>
          <a:xfrm>
            <a:off x="5864796" y="4916190"/>
            <a:ext cx="3894891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Угасание репродуктивной функции. 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7"/>
          <p:cNvCxnSpPr/>
          <p:nvPr/>
        </p:nvCxnSpPr>
        <p:spPr>
          <a:xfrm flipH="1" rot="10800000">
            <a:off x="5650314" y="743094"/>
            <a:ext cx="3" cy="10372819"/>
          </a:xfrm>
          <a:prstGeom prst="straightConnector1">
            <a:avLst/>
          </a:prstGeom>
          <a:noFill/>
          <a:ln cap="flat" cmpd="sng" w="25400">
            <a:solidFill>
              <a:srgbClr val="F2E2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7"/>
          <p:cNvSpPr txBox="1"/>
          <p:nvPr/>
        </p:nvSpPr>
        <p:spPr>
          <a:xfrm>
            <a:off x="1190272" y="2157038"/>
            <a:ext cx="221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подростковый период</a:t>
            </a:r>
            <a:r>
              <a:rPr lang="ru-RU" sz="1600">
                <a:solidFill>
                  <a:srgbClr val="161616"/>
                </a:solidFill>
              </a:rPr>
              <a:t>;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1190272" y="2871077"/>
            <a:ext cx="221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репродуктивный возраст</a:t>
            </a:r>
            <a:r>
              <a:rPr lang="ru-RU" sz="1600">
                <a:solidFill>
                  <a:srgbClr val="161616"/>
                </a:solidFill>
              </a:rPr>
              <a:t>;</a:t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1175434" y="3590217"/>
            <a:ext cx="221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период угасания.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/>
        </p:nvSpPr>
        <p:spPr>
          <a:xfrm>
            <a:off x="514825" y="829998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женское здоровье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8"/>
          <p:cNvSpPr txBox="1"/>
          <p:nvPr/>
        </p:nvSpPr>
        <p:spPr>
          <a:xfrm>
            <a:off x="513005" y="342616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Гормоны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5161609" y="198564"/>
            <a:ext cx="4598079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4095" l="11180" r="56716" t="0"/>
          <a:stretch/>
        </p:blipFill>
        <p:spPr>
          <a:xfrm>
            <a:off x="6768629" y="661233"/>
            <a:ext cx="1365830" cy="4080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69" name="Google Shape;1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359" y="5134010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/>
          <p:nvPr/>
        </p:nvSpPr>
        <p:spPr>
          <a:xfrm>
            <a:off x="5127182" y="350005"/>
            <a:ext cx="4678496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496E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A8496E"/>
                </a:solidFill>
                <a:latin typeface="Arial"/>
                <a:ea typeface="Arial"/>
                <a:cs typeface="Arial"/>
                <a:sym typeface="Arial"/>
              </a:rPr>
              <a:t>Структура желез</a:t>
            </a:r>
            <a:endParaRPr b="1" i="0" sz="2000" u="none" cap="none" strike="noStrike">
              <a:solidFill>
                <a:srgbClr val="A84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-464789" y="3362143"/>
            <a:ext cx="822504" cy="822505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3588360" y="171026"/>
            <a:ext cx="490208" cy="490207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5102304" y="954086"/>
            <a:ext cx="4353425" cy="1883734"/>
            <a:chOff x="4616262" y="954086"/>
            <a:chExt cx="4353425" cy="1883734"/>
          </a:xfrm>
        </p:grpSpPr>
        <p:sp>
          <p:nvSpPr>
            <p:cNvPr id="174" name="Google Shape;174;p8"/>
            <p:cNvSpPr txBox="1"/>
            <p:nvPr/>
          </p:nvSpPr>
          <p:spPr>
            <a:xfrm>
              <a:off x="5032948" y="2127098"/>
              <a:ext cx="1400431" cy="275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Надпочечники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8"/>
            <p:cNvSpPr txBox="1"/>
            <p:nvPr/>
          </p:nvSpPr>
          <p:spPr>
            <a:xfrm>
              <a:off x="4777939" y="1320672"/>
              <a:ext cx="1732503" cy="4905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Щитовидная железа</a:t>
              </a:r>
              <a:endParaRPr b="0" i="0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7579688" y="1780753"/>
              <a:ext cx="1049867" cy="4905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Вилочковая железа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8"/>
            <p:cNvSpPr txBox="1"/>
            <p:nvPr/>
          </p:nvSpPr>
          <p:spPr>
            <a:xfrm>
              <a:off x="4616262" y="973167"/>
              <a:ext cx="1911342" cy="275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Гипофиз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7447758" y="1289925"/>
              <a:ext cx="1521929" cy="4905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Паращитовидная железа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Google Shape;179;p8"/>
            <p:cNvSpPr txBox="1"/>
            <p:nvPr/>
          </p:nvSpPr>
          <p:spPr>
            <a:xfrm>
              <a:off x="4962012" y="2562738"/>
              <a:ext cx="1382433" cy="275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Яичники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80" name="Google Shape;180;p8"/>
            <p:cNvCxnSpPr/>
            <p:nvPr/>
          </p:nvCxnSpPr>
          <p:spPr>
            <a:xfrm>
              <a:off x="6506444" y="1472121"/>
              <a:ext cx="396000" cy="1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81" name="Google Shape;181;p8"/>
            <p:cNvCxnSpPr/>
            <p:nvPr/>
          </p:nvCxnSpPr>
          <p:spPr>
            <a:xfrm>
              <a:off x="6330545" y="2701343"/>
              <a:ext cx="468000" cy="3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82" name="Google Shape;182;p8"/>
            <p:cNvCxnSpPr/>
            <p:nvPr/>
          </p:nvCxnSpPr>
          <p:spPr>
            <a:xfrm flipH="1">
              <a:off x="6430086" y="2276891"/>
              <a:ext cx="396000" cy="3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cxnSp>
          <p:nvCxnSpPr>
            <p:cNvPr id="183" name="Google Shape;183;p8"/>
            <p:cNvCxnSpPr/>
            <p:nvPr/>
          </p:nvCxnSpPr>
          <p:spPr>
            <a:xfrm>
              <a:off x="6996410" y="1916203"/>
              <a:ext cx="576000" cy="4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cxnSp>
          <p:nvCxnSpPr>
            <p:cNvPr id="184" name="Google Shape;184;p8"/>
            <p:cNvCxnSpPr/>
            <p:nvPr/>
          </p:nvCxnSpPr>
          <p:spPr>
            <a:xfrm>
              <a:off x="7067210" y="1459630"/>
              <a:ext cx="360000" cy="2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cxnSp>
          <p:nvCxnSpPr>
            <p:cNvPr id="185" name="Google Shape;185;p8"/>
            <p:cNvCxnSpPr/>
            <p:nvPr/>
          </p:nvCxnSpPr>
          <p:spPr>
            <a:xfrm>
              <a:off x="6572136" y="1116577"/>
              <a:ext cx="360000" cy="0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86" name="Google Shape;186;p8"/>
            <p:cNvSpPr txBox="1"/>
            <p:nvPr/>
          </p:nvSpPr>
          <p:spPr>
            <a:xfrm>
              <a:off x="7442879" y="954086"/>
              <a:ext cx="1139729" cy="275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9525" lIns="29525" spcFirstLastPara="1" rIns="29525" wrap="square" tIns="295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1616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rgbClr val="161616"/>
                  </a:solidFill>
                  <a:latin typeface="Arial"/>
                  <a:ea typeface="Arial"/>
                  <a:cs typeface="Arial"/>
                  <a:sym typeface="Arial"/>
                </a:rPr>
                <a:t>Гипоталамус</a:t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87" name="Google Shape;187;p8"/>
            <p:cNvCxnSpPr/>
            <p:nvPr/>
          </p:nvCxnSpPr>
          <p:spPr>
            <a:xfrm flipH="1">
              <a:off x="7065405" y="1078450"/>
              <a:ext cx="360000" cy="1"/>
            </a:xfrm>
            <a:prstGeom prst="straightConnector1">
              <a:avLst/>
            </a:prstGeom>
            <a:noFill/>
            <a:ln cap="flat" cmpd="sng" w="25400">
              <a:solidFill>
                <a:srgbClr val="A8496E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188" name="Google Shape;188;p8"/>
          <p:cNvSpPr/>
          <p:nvPr/>
        </p:nvSpPr>
        <p:spPr>
          <a:xfrm>
            <a:off x="5601732" y="4594326"/>
            <a:ext cx="3714902" cy="829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Гормоны вырабатываются железами внутренней секреции.</a:t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731285" y="1415481"/>
            <a:ext cx="4192563" cy="1696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Гормоны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– это биологически активные вещества, которые образуются в организме. Они как «химические посредники» перемещаются по кровотоку и воздействуют на клетки тканей и органов, возбуждая их работу.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716076" y="3146997"/>
            <a:ext cx="4072732" cy="1696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В женском организме вырабатываются десятки гормонов и каждый из них жизненно важен. Особенно важны для женского здоровья </a:t>
            </a: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эстроген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прогестерон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. Они регулируют цикл и течение беременности.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>
            <p:ph idx="4294967295" type="title"/>
          </p:nvPr>
        </p:nvSpPr>
        <p:spPr>
          <a:xfrm>
            <a:off x="513619" y="345574"/>
            <a:ext cx="8999543" cy="646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Цикл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9335194" y="1397995"/>
            <a:ext cx="3531841" cy="3531838"/>
          </a:xfrm>
          <a:prstGeom prst="ellipse">
            <a:avLst/>
          </a:prstGeom>
          <a:noFill/>
          <a:ln cap="flat" cmpd="sng" w="723900">
            <a:solidFill>
              <a:srgbClr val="A8496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573524" y="1796549"/>
            <a:ext cx="4121309" cy="2666394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198" name="Google Shape;1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6984" y="522558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507200" y="832203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репродуктивном здоровье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5200286" y="1910373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5200286" y="2713497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5204521" y="3465557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5204521" y="4226478"/>
            <a:ext cx="328588" cy="123745"/>
          </a:xfrm>
          <a:prstGeom prst="rect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3992298" y="-147083"/>
            <a:ext cx="744480" cy="744480"/>
          </a:xfrm>
          <a:prstGeom prst="ellipse">
            <a:avLst/>
          </a:prstGeom>
          <a:solidFill>
            <a:srgbClr val="A8496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777908" y="2039199"/>
            <a:ext cx="3712500" cy="19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Это </a:t>
            </a:r>
            <a:r>
              <a:rPr lang="ru-RU" sz="1600">
                <a:solidFill>
                  <a:srgbClr val="161616"/>
                </a:solidFill>
              </a:rPr>
              <a:t>комплекс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физиологически</a:t>
            </a:r>
            <a:r>
              <a:rPr lang="ru-RU" sz="1600">
                <a:solidFill>
                  <a:srgbClr val="161616"/>
                </a:solidFill>
              </a:rPr>
              <a:t>х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процесс</a:t>
            </a:r>
            <a:r>
              <a:rPr lang="ru-RU" sz="1600">
                <a:solidFill>
                  <a:srgbClr val="161616"/>
                </a:solidFill>
              </a:rPr>
              <a:t>ов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, происходящи</a:t>
            </a:r>
            <a:r>
              <a:rPr lang="ru-RU" sz="1600">
                <a:solidFill>
                  <a:srgbClr val="161616"/>
                </a:solidFill>
              </a:rPr>
              <a:t>х</a:t>
            </a: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в организме женщины. Они созданы природой для продолжения  рода.</a:t>
            </a:r>
            <a:endParaRPr b="0" i="0" sz="16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Общее недомогание и дискомфорт* связан с гормональной перестройкой в рамках цикла.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615469" y="4923447"/>
            <a:ext cx="4121309" cy="646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* Если дискомфорт мешает вести обычную деятельность, то необходимо пройти медицинское обследование.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9"/>
          <p:cNvCxnSpPr/>
          <p:nvPr/>
        </p:nvCxnSpPr>
        <p:spPr>
          <a:xfrm rot="10800000">
            <a:off x="594197" y="4865443"/>
            <a:ext cx="4104000" cy="1"/>
          </a:xfrm>
          <a:prstGeom prst="straightConnector1">
            <a:avLst/>
          </a:prstGeom>
          <a:noFill/>
          <a:ln cap="flat" cmpd="sng" w="12700">
            <a:solidFill>
              <a:srgbClr val="E2BCC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p9"/>
          <p:cNvSpPr txBox="1"/>
          <p:nvPr/>
        </p:nvSpPr>
        <p:spPr>
          <a:xfrm>
            <a:off x="5661342" y="1771174"/>
            <a:ext cx="3268262" cy="63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Регулярность</a:t>
            </a:r>
            <a:endParaRPr/>
          </a:p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 раз в месяц</a:t>
            </a: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5660528" y="2577038"/>
            <a:ext cx="3268262" cy="63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Длительность периода</a:t>
            </a:r>
            <a:endParaRPr/>
          </a:p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21 – 31 день</a:t>
            </a:r>
            <a:endParaRPr b="0" i="0" sz="1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5671623" y="3308918"/>
            <a:ext cx="3268262" cy="732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Перепады настроения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Недомогание, нервозность</a:t>
            </a:r>
            <a:endParaRPr/>
          </a:p>
        </p:txBody>
      </p:sp>
      <p:sp>
        <p:nvSpPr>
          <p:cNvPr id="211" name="Google Shape;211;p9"/>
          <p:cNvSpPr txBox="1"/>
          <p:nvPr/>
        </p:nvSpPr>
        <p:spPr>
          <a:xfrm>
            <a:off x="5671623" y="4063169"/>
            <a:ext cx="3268262" cy="732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Статус дискомфорта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Не выбивает из обычного ритма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Бумажная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Natalia Lebedeva</dc:creator>
</cp:coreProperties>
</file>